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8" r:id="rId2"/>
    <p:sldId id="282" r:id="rId3"/>
    <p:sldId id="283" r:id="rId4"/>
    <p:sldId id="259" r:id="rId5"/>
    <p:sldId id="272" r:id="rId6"/>
    <p:sldId id="284" r:id="rId7"/>
    <p:sldId id="273" r:id="rId8"/>
    <p:sldId id="287" r:id="rId9"/>
    <p:sldId id="274" r:id="rId10"/>
    <p:sldId id="286" r:id="rId11"/>
    <p:sldId id="289" r:id="rId12"/>
    <p:sldId id="290" r:id="rId13"/>
    <p:sldId id="291" r:id="rId14"/>
    <p:sldId id="292" r:id="rId15"/>
    <p:sldId id="293" r:id="rId16"/>
    <p:sldId id="294" r:id="rId17"/>
    <p:sldId id="288" r:id="rId18"/>
    <p:sldId id="270" r:id="rId19"/>
    <p:sldId id="276" r:id="rId20"/>
    <p:sldId id="278" r:id="rId21"/>
    <p:sldId id="277" r:id="rId22"/>
    <p:sldId id="279" r:id="rId23"/>
    <p:sldId id="281"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C5A3"/>
    <a:srgbClr val="D5B8EA"/>
    <a:srgbClr val="FFFFCC"/>
    <a:srgbClr val="A567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1" autoAdjust="0"/>
    <p:restoredTop sz="44076" autoAdjust="0"/>
  </p:normalViewPr>
  <p:slideViewPr>
    <p:cSldViewPr snapToGrid="0">
      <p:cViewPr varScale="1">
        <p:scale>
          <a:sx n="57" d="100"/>
          <a:sy n="57" d="100"/>
        </p:scale>
        <p:origin x="26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B8EE6D-552C-4F97-BF08-89558C5AB02E}" type="doc">
      <dgm:prSet loTypeId="urn:diagrams.loki3.com/BracketList" loCatId="list" qsTypeId="urn:microsoft.com/office/officeart/2005/8/quickstyle/3d1" qsCatId="3D" csTypeId="urn:microsoft.com/office/officeart/2005/8/colors/accent1_2" csCatId="accent1" phldr="1"/>
      <dgm:spPr/>
      <dgm:t>
        <a:bodyPr/>
        <a:lstStyle/>
        <a:p>
          <a:endParaRPr lang="tr-TR"/>
        </a:p>
      </dgm:t>
    </dgm:pt>
    <dgm:pt modelId="{730A0BBD-5760-4C00-ABBD-4484D87F299F}">
      <dgm:prSet phldrT="[Text]"/>
      <dgm:spPr/>
      <dgm:t>
        <a:bodyPr/>
        <a:lstStyle/>
        <a:p>
          <a:endParaRPr lang="tr-TR" dirty="0"/>
        </a:p>
      </dgm:t>
    </dgm:pt>
    <dgm:pt modelId="{1543BFE1-7CC7-4738-A183-E23EBC83A4FF}" type="parTrans" cxnId="{0F618D00-F868-40A0-90D4-2C9CFE44C08F}">
      <dgm:prSet/>
      <dgm:spPr/>
      <dgm:t>
        <a:bodyPr/>
        <a:lstStyle/>
        <a:p>
          <a:endParaRPr lang="tr-TR"/>
        </a:p>
      </dgm:t>
    </dgm:pt>
    <dgm:pt modelId="{2A990065-298A-4D8C-844A-F274243BCA4A}" type="sibTrans" cxnId="{0F618D00-F868-40A0-90D4-2C9CFE44C08F}">
      <dgm:prSet/>
      <dgm:spPr/>
      <dgm:t>
        <a:bodyPr/>
        <a:lstStyle/>
        <a:p>
          <a:endParaRPr lang="tr-TR"/>
        </a:p>
      </dgm:t>
    </dgm:pt>
    <dgm:pt modelId="{A58BB46B-AC00-4ED0-A9A7-E8D1D9E1DA7F}">
      <dgm:prSet phldrT="[Text]" custT="1"/>
      <dgm:spPr>
        <a:gradFill rotWithShape="0">
          <a:gsLst>
            <a:gs pos="0">
              <a:srgbClr val="F7C5A3"/>
            </a:gs>
            <a:gs pos="50000">
              <a:schemeClr val="accent2">
                <a:lumMod val="40000"/>
                <a:lumOff val="60000"/>
              </a:schemeClr>
            </a:gs>
            <a:gs pos="100000">
              <a:schemeClr val="accent2">
                <a:lumMod val="75000"/>
              </a:schemeClr>
            </a:gs>
          </a:gsLst>
        </a:gradFill>
      </dgm:spPr>
      <dgm:t>
        <a:bodyPr anchor="b"/>
        <a:lstStyle/>
        <a:p>
          <a:pPr>
            <a:buNone/>
          </a:pPr>
          <a:r>
            <a:rPr lang="en-US" sz="1400" dirty="0">
              <a:solidFill>
                <a:schemeClr val="tx1"/>
              </a:solidFill>
              <a:latin typeface="Arial Nova" panose="020B0604020202020204" pitchFamily="34" charset="0"/>
            </a:rPr>
            <a:t>  </a:t>
          </a:r>
          <a:endParaRPr lang="tr-TR" sz="1400" dirty="0">
            <a:solidFill>
              <a:schemeClr val="tx1"/>
            </a:solidFill>
            <a:latin typeface="Arial Nova" panose="020B0604020202020204" pitchFamily="34" charset="0"/>
          </a:endParaRPr>
        </a:p>
      </dgm:t>
    </dgm:pt>
    <dgm:pt modelId="{1BFF3814-E982-4F7A-9965-BCA1E0F7B862}" type="parTrans" cxnId="{70604B70-B8D5-4EBA-873D-C82F1DB4DA06}">
      <dgm:prSet/>
      <dgm:spPr/>
      <dgm:t>
        <a:bodyPr/>
        <a:lstStyle/>
        <a:p>
          <a:endParaRPr lang="tr-TR"/>
        </a:p>
      </dgm:t>
    </dgm:pt>
    <dgm:pt modelId="{13A7374B-5489-4269-BA93-58362B55D8B3}" type="sibTrans" cxnId="{70604B70-B8D5-4EBA-873D-C82F1DB4DA06}">
      <dgm:prSet/>
      <dgm:spPr/>
      <dgm:t>
        <a:bodyPr/>
        <a:lstStyle/>
        <a:p>
          <a:endParaRPr lang="tr-TR"/>
        </a:p>
      </dgm:t>
    </dgm:pt>
    <dgm:pt modelId="{BA9BE8E2-81B9-4B29-862E-2464A118CC4F}">
      <dgm:prSet phldrT="[Text]"/>
      <dgm:spPr/>
      <dgm:t>
        <a:bodyPr/>
        <a:lstStyle/>
        <a:p>
          <a:endParaRPr lang="tr-TR" dirty="0"/>
        </a:p>
      </dgm:t>
    </dgm:pt>
    <dgm:pt modelId="{0C554307-65F7-4826-845E-4F98D7D4EDC4}" type="parTrans" cxnId="{59B9E12D-8A67-4D32-A873-2B065EC497CA}">
      <dgm:prSet/>
      <dgm:spPr/>
      <dgm:t>
        <a:bodyPr/>
        <a:lstStyle/>
        <a:p>
          <a:endParaRPr lang="tr-TR"/>
        </a:p>
      </dgm:t>
    </dgm:pt>
    <dgm:pt modelId="{51ECCBEC-54BD-498F-BEBA-B11B6F5BF085}" type="sibTrans" cxnId="{59B9E12D-8A67-4D32-A873-2B065EC497CA}">
      <dgm:prSet/>
      <dgm:spPr/>
      <dgm:t>
        <a:bodyPr/>
        <a:lstStyle/>
        <a:p>
          <a:endParaRPr lang="tr-TR"/>
        </a:p>
      </dgm:t>
    </dgm:pt>
    <dgm:pt modelId="{1B14022E-496A-4A32-A1AE-44E7BB0D3F76}">
      <dgm:prSet phldrT="[Text]" custT="1"/>
      <dgm:spPr>
        <a:gradFill rotWithShape="0">
          <a:gsLst>
            <a:gs pos="0">
              <a:schemeClr val="accent1">
                <a:lumMod val="20000"/>
                <a:lumOff val="80000"/>
              </a:schemeClr>
            </a:gs>
            <a:gs pos="50000">
              <a:schemeClr val="accent1">
                <a:lumMod val="40000"/>
                <a:lumOff val="60000"/>
              </a:schemeClr>
            </a:gs>
            <a:gs pos="100000">
              <a:schemeClr val="accent1">
                <a:lumMod val="60000"/>
                <a:lumOff val="40000"/>
              </a:schemeClr>
            </a:gs>
          </a:gsLst>
        </a:gradFill>
      </dgm:spPr>
      <dgm:t>
        <a:bodyPr/>
        <a:lstStyle/>
        <a:p>
          <a:pPr>
            <a:buNone/>
          </a:pPr>
          <a:r>
            <a:rPr lang="en-US" sz="1050" dirty="0">
              <a:solidFill>
                <a:schemeClr val="tx1"/>
              </a:solidFill>
              <a:latin typeface="Arial Nova" panose="020B0604020202020204" pitchFamily="34" charset="0"/>
            </a:rPr>
            <a:t> Recognition, approval, high status, increased responsibilities</a:t>
          </a:r>
          <a:endParaRPr lang="tr-TR" sz="1050" dirty="0">
            <a:solidFill>
              <a:schemeClr val="tx1"/>
            </a:solidFill>
            <a:latin typeface="Arial Nova" panose="020B0604020202020204" pitchFamily="34" charset="0"/>
          </a:endParaRPr>
        </a:p>
      </dgm:t>
    </dgm:pt>
    <dgm:pt modelId="{0CFB5B79-1D13-4587-9F98-B03073E14347}" type="parTrans" cxnId="{B0998D59-8B2F-4F13-B53C-B3825AE3F50E}">
      <dgm:prSet/>
      <dgm:spPr/>
      <dgm:t>
        <a:bodyPr/>
        <a:lstStyle/>
        <a:p>
          <a:endParaRPr lang="tr-TR"/>
        </a:p>
      </dgm:t>
    </dgm:pt>
    <dgm:pt modelId="{7AA4B0AA-F98C-4C92-820B-C1B94710F1D1}" type="sibTrans" cxnId="{B0998D59-8B2F-4F13-B53C-B3825AE3F50E}">
      <dgm:prSet/>
      <dgm:spPr/>
      <dgm:t>
        <a:bodyPr/>
        <a:lstStyle/>
        <a:p>
          <a:endParaRPr lang="tr-TR"/>
        </a:p>
      </dgm:t>
    </dgm:pt>
    <dgm:pt modelId="{0E737D25-7AD0-40FF-B6B3-466E4DD8F763}">
      <dgm:prSet phldrT="[Text]"/>
      <dgm:spPr/>
      <dgm:t>
        <a:bodyPr/>
        <a:lstStyle/>
        <a:p>
          <a:endParaRPr lang="tr-TR" dirty="0"/>
        </a:p>
      </dgm:t>
    </dgm:pt>
    <dgm:pt modelId="{FBC5ED3C-0C17-40AC-9F88-06825A232FA5}" type="parTrans" cxnId="{6FB648EF-7704-498C-9C17-692F35D42993}">
      <dgm:prSet/>
      <dgm:spPr/>
      <dgm:t>
        <a:bodyPr/>
        <a:lstStyle/>
        <a:p>
          <a:endParaRPr lang="tr-TR"/>
        </a:p>
      </dgm:t>
    </dgm:pt>
    <dgm:pt modelId="{FEB75EC6-5DCF-4784-A1E6-621786D4BE5F}" type="sibTrans" cxnId="{6FB648EF-7704-498C-9C17-692F35D42993}">
      <dgm:prSet/>
      <dgm:spPr/>
      <dgm:t>
        <a:bodyPr/>
        <a:lstStyle/>
        <a:p>
          <a:endParaRPr lang="tr-TR"/>
        </a:p>
      </dgm:t>
    </dgm:pt>
    <dgm:pt modelId="{9F66CCD0-9AE3-4188-B92F-D75AC5F3EEA2}">
      <dgm:prSet phldrT="[Text]"/>
      <dgm:spPr/>
      <dgm:t>
        <a:bodyPr/>
        <a:lstStyle/>
        <a:p>
          <a:endParaRPr lang="tr-TR" dirty="0"/>
        </a:p>
      </dgm:t>
    </dgm:pt>
    <dgm:pt modelId="{C50C5C7D-ABB0-4A57-9987-8AB5AC65A977}" type="parTrans" cxnId="{DAF4BE1F-891D-4D5A-9A84-09C4850759FA}">
      <dgm:prSet/>
      <dgm:spPr/>
      <dgm:t>
        <a:bodyPr/>
        <a:lstStyle/>
        <a:p>
          <a:endParaRPr lang="tr-TR"/>
        </a:p>
      </dgm:t>
    </dgm:pt>
    <dgm:pt modelId="{43D396B7-3B48-4681-892B-663FF7D900EF}" type="sibTrans" cxnId="{DAF4BE1F-891D-4D5A-9A84-09C4850759FA}">
      <dgm:prSet/>
      <dgm:spPr/>
      <dgm:t>
        <a:bodyPr/>
        <a:lstStyle/>
        <a:p>
          <a:endParaRPr lang="tr-TR"/>
        </a:p>
      </dgm:t>
    </dgm:pt>
    <dgm:pt modelId="{FF8ACC31-E3AF-40D6-B739-7E3D80324A9A}">
      <dgm:prSet phldrT="[Text]" custT="1"/>
      <dgm:spPr>
        <a:gradFill rotWithShape="0">
          <a:gsLst>
            <a:gs pos="0">
              <a:schemeClr val="accent4">
                <a:lumMod val="20000"/>
                <a:lumOff val="80000"/>
              </a:schemeClr>
            </a:gs>
            <a:gs pos="50000">
              <a:schemeClr val="accent4">
                <a:lumMod val="40000"/>
                <a:lumOff val="60000"/>
              </a:schemeClr>
            </a:gs>
            <a:gs pos="100000">
              <a:schemeClr val="accent4">
                <a:lumMod val="60000"/>
                <a:lumOff val="40000"/>
              </a:schemeClr>
            </a:gs>
          </a:gsLst>
        </a:gradFill>
      </dgm:spPr>
      <dgm:t>
        <a:bodyPr/>
        <a:lstStyle/>
        <a:p>
          <a:pPr>
            <a:buNone/>
          </a:pPr>
          <a:r>
            <a:rPr lang="en-US" sz="1200" dirty="0">
              <a:solidFill>
                <a:schemeClr val="tx1"/>
              </a:solidFill>
              <a:latin typeface="Arial Nova" panose="020B0604020202020204" pitchFamily="34" charset="0"/>
            </a:rPr>
            <a:t> Work Groups, client, coworkers</a:t>
          </a:r>
          <a:endParaRPr lang="tr-TR" sz="1200" dirty="0">
            <a:solidFill>
              <a:schemeClr val="tx1"/>
            </a:solidFill>
            <a:latin typeface="Arial Nova" panose="020B0604020202020204" pitchFamily="34" charset="0"/>
          </a:endParaRPr>
        </a:p>
      </dgm:t>
    </dgm:pt>
    <dgm:pt modelId="{727E3D02-0724-4990-A755-262310F64CD5}" type="parTrans" cxnId="{39C2DC71-B62E-467C-B4BA-A5563AABC8F8}">
      <dgm:prSet/>
      <dgm:spPr/>
      <dgm:t>
        <a:bodyPr/>
        <a:lstStyle/>
        <a:p>
          <a:endParaRPr lang="tr-TR"/>
        </a:p>
      </dgm:t>
    </dgm:pt>
    <dgm:pt modelId="{1259D111-99AE-4E9D-9FBD-58415A3297B6}" type="sibTrans" cxnId="{39C2DC71-B62E-467C-B4BA-A5563AABC8F8}">
      <dgm:prSet/>
      <dgm:spPr/>
      <dgm:t>
        <a:bodyPr/>
        <a:lstStyle/>
        <a:p>
          <a:endParaRPr lang="tr-TR"/>
        </a:p>
      </dgm:t>
    </dgm:pt>
    <dgm:pt modelId="{1B7F8A2A-C973-41C3-855D-4F4947E0B8CA}">
      <dgm:prSet phldrT="[Text]" custT="1"/>
      <dgm:spPr>
        <a:gradFill rotWithShape="0">
          <a:gsLst>
            <a:gs pos="0">
              <a:srgbClr val="D5B8EA"/>
            </a:gs>
            <a:gs pos="50000">
              <a:schemeClr val="accent5">
                <a:lumMod val="60000"/>
                <a:lumOff val="40000"/>
              </a:schemeClr>
            </a:gs>
            <a:gs pos="100000">
              <a:srgbClr val="A567A1"/>
            </a:gs>
          </a:gsLst>
        </a:gradFill>
      </dgm:spPr>
      <dgm:t>
        <a:bodyPr/>
        <a:lstStyle/>
        <a:p>
          <a:pPr>
            <a:buNone/>
          </a:pPr>
          <a:r>
            <a:rPr lang="en-US" sz="1200" dirty="0">
              <a:solidFill>
                <a:schemeClr val="tx1"/>
              </a:solidFill>
              <a:latin typeface="Arial Nova" panose="020B0604020202020204" pitchFamily="34" charset="0"/>
            </a:rPr>
            <a:t> Heat , base salary</a:t>
          </a:r>
          <a:endParaRPr lang="tr-TR" sz="1200" dirty="0">
            <a:solidFill>
              <a:schemeClr val="tx1"/>
            </a:solidFill>
            <a:latin typeface="Arial Nova" panose="020B0604020202020204" pitchFamily="34" charset="0"/>
          </a:endParaRPr>
        </a:p>
      </dgm:t>
    </dgm:pt>
    <dgm:pt modelId="{521D0F80-563B-4311-832D-4A9EE069FD79}" type="parTrans" cxnId="{EE4ECBBE-06CA-40B4-A324-4BAF63089C86}">
      <dgm:prSet/>
      <dgm:spPr/>
      <dgm:t>
        <a:bodyPr/>
        <a:lstStyle/>
        <a:p>
          <a:endParaRPr lang="tr-TR"/>
        </a:p>
      </dgm:t>
    </dgm:pt>
    <dgm:pt modelId="{8794EF98-6B48-4EF1-A81F-9843908F899C}" type="sibTrans" cxnId="{EE4ECBBE-06CA-40B4-A324-4BAF63089C86}">
      <dgm:prSet/>
      <dgm:spPr/>
      <dgm:t>
        <a:bodyPr/>
        <a:lstStyle/>
        <a:p>
          <a:endParaRPr lang="tr-TR"/>
        </a:p>
      </dgm:t>
    </dgm:pt>
    <dgm:pt modelId="{055BEEBE-D686-4E7A-9C4F-2D8F39920078}">
      <dgm:prSet custT="1"/>
      <dgm:spPr>
        <a:gradFill rotWithShape="0">
          <a:gsLst>
            <a:gs pos="0">
              <a:schemeClr val="accent6">
                <a:lumMod val="40000"/>
                <a:lumOff val="60000"/>
              </a:schemeClr>
            </a:gs>
            <a:gs pos="50000">
              <a:schemeClr val="accent6">
                <a:lumMod val="40000"/>
                <a:lumOff val="60000"/>
              </a:schemeClr>
            </a:gs>
            <a:gs pos="100000">
              <a:schemeClr val="accent6">
                <a:lumMod val="60000"/>
                <a:lumOff val="40000"/>
              </a:schemeClr>
            </a:gs>
          </a:gsLst>
        </a:gradFill>
      </dgm:spPr>
      <dgm:t>
        <a:bodyPr/>
        <a:lstStyle/>
        <a:p>
          <a:pPr>
            <a:buNone/>
          </a:pPr>
          <a:r>
            <a:rPr lang="en-US" sz="1200" dirty="0">
              <a:solidFill>
                <a:schemeClr val="tx1"/>
              </a:solidFill>
              <a:latin typeface="Arial Nova" panose="020B0604020202020204" pitchFamily="34" charset="0"/>
            </a:rPr>
            <a:t> Safe work , benefits, job security</a:t>
          </a:r>
        </a:p>
      </dgm:t>
    </dgm:pt>
    <dgm:pt modelId="{19986169-C686-40E4-A00E-6667A79E66D9}" type="parTrans" cxnId="{33E8D93C-63AE-4543-A64B-67CE31F14F1F}">
      <dgm:prSet/>
      <dgm:spPr/>
      <dgm:t>
        <a:bodyPr/>
        <a:lstStyle/>
        <a:p>
          <a:endParaRPr lang="tr-TR"/>
        </a:p>
      </dgm:t>
    </dgm:pt>
    <dgm:pt modelId="{088DF358-57F4-4C8D-BBB2-A2C66CFB3AB0}" type="sibTrans" cxnId="{33E8D93C-63AE-4543-A64B-67CE31F14F1F}">
      <dgm:prSet/>
      <dgm:spPr/>
      <dgm:t>
        <a:bodyPr/>
        <a:lstStyle/>
        <a:p>
          <a:endParaRPr lang="tr-TR"/>
        </a:p>
      </dgm:t>
    </dgm:pt>
    <dgm:pt modelId="{11D9EC20-BDB8-4601-B979-31973F8E8104}">
      <dgm:prSet phldrT="[Text]"/>
      <dgm:spPr/>
      <dgm:t>
        <a:bodyPr/>
        <a:lstStyle/>
        <a:p>
          <a:endParaRPr lang="tr-TR" dirty="0"/>
        </a:p>
      </dgm:t>
    </dgm:pt>
    <dgm:pt modelId="{C416CB0D-B536-49A3-937B-0B9776E80D68}" type="parTrans" cxnId="{D9FB503F-A3FB-44AC-817C-2EA4F2745B79}">
      <dgm:prSet/>
      <dgm:spPr/>
      <dgm:t>
        <a:bodyPr/>
        <a:lstStyle/>
        <a:p>
          <a:endParaRPr lang="tr-TR"/>
        </a:p>
      </dgm:t>
    </dgm:pt>
    <dgm:pt modelId="{651319B5-23EE-4A44-B3A0-12EAFAA2DEE4}" type="sibTrans" cxnId="{D9FB503F-A3FB-44AC-817C-2EA4F2745B79}">
      <dgm:prSet/>
      <dgm:spPr/>
      <dgm:t>
        <a:bodyPr/>
        <a:lstStyle/>
        <a:p>
          <a:endParaRPr lang="tr-TR"/>
        </a:p>
      </dgm:t>
    </dgm:pt>
    <dgm:pt modelId="{40823CC8-5178-4AE6-9B88-C2A150D62548}">
      <dgm:prSet phldrT="[Text]" custT="1"/>
      <dgm:spPr>
        <a:gradFill rotWithShape="0">
          <a:gsLst>
            <a:gs pos="0">
              <a:srgbClr val="F7C5A3"/>
            </a:gs>
            <a:gs pos="50000">
              <a:schemeClr val="accent2">
                <a:lumMod val="40000"/>
                <a:lumOff val="60000"/>
              </a:schemeClr>
            </a:gs>
            <a:gs pos="100000">
              <a:schemeClr val="accent2">
                <a:lumMod val="75000"/>
              </a:schemeClr>
            </a:gs>
          </a:gsLst>
        </a:gradFill>
      </dgm:spPr>
      <dgm:t>
        <a:bodyPr anchor="b"/>
        <a:lstStyle/>
        <a:p>
          <a:pPr>
            <a:buNone/>
          </a:pPr>
          <a:r>
            <a:rPr lang="en-US" sz="1400" dirty="0">
              <a:solidFill>
                <a:schemeClr val="tx1"/>
              </a:solidFill>
              <a:latin typeface="Arial Nova" panose="020B0604020202020204" pitchFamily="34" charset="0"/>
            </a:rPr>
            <a:t>  Opportunities for advancement, autonomy, growth, creativity </a:t>
          </a:r>
          <a:endParaRPr lang="tr-TR" sz="1400" dirty="0">
            <a:solidFill>
              <a:schemeClr val="tx1"/>
            </a:solidFill>
            <a:latin typeface="Arial Nova" panose="020B0604020202020204" pitchFamily="34" charset="0"/>
          </a:endParaRPr>
        </a:p>
      </dgm:t>
    </dgm:pt>
    <dgm:pt modelId="{DC34B00E-231F-49E3-BB82-DDA5137A7F44}" type="parTrans" cxnId="{90ADB582-61C1-42BA-814E-AE9B343622DB}">
      <dgm:prSet/>
      <dgm:spPr/>
      <dgm:t>
        <a:bodyPr/>
        <a:lstStyle/>
        <a:p>
          <a:endParaRPr lang="tr-TR"/>
        </a:p>
      </dgm:t>
    </dgm:pt>
    <dgm:pt modelId="{2D8DDCF0-222C-4441-8AD0-BFC931AD7417}" type="sibTrans" cxnId="{90ADB582-61C1-42BA-814E-AE9B343622DB}">
      <dgm:prSet/>
      <dgm:spPr/>
      <dgm:t>
        <a:bodyPr/>
        <a:lstStyle/>
        <a:p>
          <a:endParaRPr lang="tr-TR"/>
        </a:p>
      </dgm:t>
    </dgm:pt>
    <dgm:pt modelId="{F4EF9C46-886F-454C-BDD1-95D65B66E01A}">
      <dgm:prSet phldrT="[Text]" custT="1"/>
      <dgm:spPr>
        <a:gradFill rotWithShape="0">
          <a:gsLst>
            <a:gs pos="0">
              <a:srgbClr val="F7C5A3"/>
            </a:gs>
            <a:gs pos="50000">
              <a:schemeClr val="accent2">
                <a:lumMod val="40000"/>
                <a:lumOff val="60000"/>
              </a:schemeClr>
            </a:gs>
            <a:gs pos="100000">
              <a:schemeClr val="accent2">
                <a:lumMod val="75000"/>
              </a:schemeClr>
            </a:gs>
          </a:gsLst>
        </a:gradFill>
      </dgm:spPr>
      <dgm:t>
        <a:bodyPr anchor="b"/>
        <a:lstStyle/>
        <a:p>
          <a:endParaRPr lang="tr-TR" sz="1400" dirty="0">
            <a:solidFill>
              <a:schemeClr val="tx1"/>
            </a:solidFill>
            <a:latin typeface="Arial Nova" panose="020B0604020202020204" pitchFamily="34" charset="0"/>
          </a:endParaRPr>
        </a:p>
      </dgm:t>
    </dgm:pt>
    <dgm:pt modelId="{6ADB6234-C346-4912-B8E6-215B4F7E3228}" type="parTrans" cxnId="{A2251FD7-8776-44DD-91E3-E4DB19A8B6CD}">
      <dgm:prSet/>
      <dgm:spPr/>
      <dgm:t>
        <a:bodyPr/>
        <a:lstStyle/>
        <a:p>
          <a:endParaRPr lang="tr-TR"/>
        </a:p>
      </dgm:t>
    </dgm:pt>
    <dgm:pt modelId="{2A5E3DFC-F5FD-406A-BBA7-10252256A624}" type="sibTrans" cxnId="{A2251FD7-8776-44DD-91E3-E4DB19A8B6CD}">
      <dgm:prSet/>
      <dgm:spPr/>
      <dgm:t>
        <a:bodyPr/>
        <a:lstStyle/>
        <a:p>
          <a:endParaRPr lang="tr-TR"/>
        </a:p>
      </dgm:t>
    </dgm:pt>
    <dgm:pt modelId="{AAA11739-7CAC-4A81-A688-79FB29EF390D}">
      <dgm:prSet phldrT="[Text]" custT="1"/>
      <dgm:spPr>
        <a:gradFill rotWithShape="0">
          <a:gsLst>
            <a:gs pos="0">
              <a:srgbClr val="F7C5A3"/>
            </a:gs>
            <a:gs pos="50000">
              <a:schemeClr val="accent2">
                <a:lumMod val="40000"/>
                <a:lumOff val="60000"/>
              </a:schemeClr>
            </a:gs>
            <a:gs pos="100000">
              <a:schemeClr val="accent2">
                <a:lumMod val="75000"/>
              </a:schemeClr>
            </a:gs>
          </a:gsLst>
        </a:gradFill>
      </dgm:spPr>
      <dgm:t>
        <a:bodyPr anchor="b"/>
        <a:lstStyle/>
        <a:p>
          <a:endParaRPr lang="tr-TR" sz="1400" dirty="0">
            <a:solidFill>
              <a:schemeClr val="tx1"/>
            </a:solidFill>
            <a:latin typeface="Arial Nova" panose="020B0604020202020204" pitchFamily="34" charset="0"/>
          </a:endParaRPr>
        </a:p>
      </dgm:t>
    </dgm:pt>
    <dgm:pt modelId="{C0A046CA-11AD-41FB-B9BE-AFF4C4E4FFFD}" type="parTrans" cxnId="{50A62EA6-CEF0-4DE7-8CD2-27EE7384CA67}">
      <dgm:prSet/>
      <dgm:spPr/>
      <dgm:t>
        <a:bodyPr/>
        <a:lstStyle/>
        <a:p>
          <a:endParaRPr lang="tr-TR"/>
        </a:p>
      </dgm:t>
    </dgm:pt>
    <dgm:pt modelId="{40864FA2-2849-4AF5-AFB9-A64E780315AC}" type="sibTrans" cxnId="{50A62EA6-CEF0-4DE7-8CD2-27EE7384CA67}">
      <dgm:prSet/>
      <dgm:spPr/>
      <dgm:t>
        <a:bodyPr/>
        <a:lstStyle/>
        <a:p>
          <a:endParaRPr lang="tr-TR"/>
        </a:p>
      </dgm:t>
    </dgm:pt>
    <dgm:pt modelId="{A3BD08AB-65F4-40C5-888C-7A732F8329BF}" type="pres">
      <dgm:prSet presAssocID="{60B8EE6D-552C-4F97-BF08-89558C5AB02E}" presName="Name0" presStyleCnt="0">
        <dgm:presLayoutVars>
          <dgm:dir/>
          <dgm:animLvl val="lvl"/>
          <dgm:resizeHandles val="exact"/>
        </dgm:presLayoutVars>
      </dgm:prSet>
      <dgm:spPr/>
    </dgm:pt>
    <dgm:pt modelId="{3A6B17B9-56FE-4D02-B494-AE76534DB6B6}" type="pres">
      <dgm:prSet presAssocID="{730A0BBD-5760-4C00-ABBD-4484D87F299F}" presName="linNode" presStyleCnt="0"/>
      <dgm:spPr/>
    </dgm:pt>
    <dgm:pt modelId="{A3948EBE-8A4F-499A-8768-55550899E4EA}" type="pres">
      <dgm:prSet presAssocID="{730A0BBD-5760-4C00-ABBD-4484D87F299F}" presName="parTx" presStyleLbl="revTx" presStyleIdx="0" presStyleCnt="5">
        <dgm:presLayoutVars>
          <dgm:chMax val="1"/>
          <dgm:bulletEnabled val="1"/>
        </dgm:presLayoutVars>
      </dgm:prSet>
      <dgm:spPr/>
    </dgm:pt>
    <dgm:pt modelId="{68B8672A-7B16-45E0-97F8-42DF26822C6C}" type="pres">
      <dgm:prSet presAssocID="{730A0BBD-5760-4C00-ABBD-4484D87F299F}" presName="bracket" presStyleLbl="parChTrans1D1" presStyleIdx="0" presStyleCnt="5"/>
      <dgm:spPr/>
    </dgm:pt>
    <dgm:pt modelId="{C3C66C36-E116-4644-8009-6D0464956917}" type="pres">
      <dgm:prSet presAssocID="{730A0BBD-5760-4C00-ABBD-4484D87F299F}" presName="spH" presStyleCnt="0"/>
      <dgm:spPr/>
    </dgm:pt>
    <dgm:pt modelId="{75C1380F-4F30-4183-941F-D00B614BC2C6}" type="pres">
      <dgm:prSet presAssocID="{730A0BBD-5760-4C00-ABBD-4484D87F299F}" presName="desTx" presStyleLbl="node1" presStyleIdx="0" presStyleCnt="5">
        <dgm:presLayoutVars>
          <dgm:bulletEnabled val="1"/>
        </dgm:presLayoutVars>
      </dgm:prSet>
      <dgm:spPr/>
    </dgm:pt>
    <dgm:pt modelId="{C5AC6561-69A6-406F-B78F-076D89457885}" type="pres">
      <dgm:prSet presAssocID="{2A990065-298A-4D8C-844A-F274243BCA4A}" presName="spV" presStyleCnt="0"/>
      <dgm:spPr/>
    </dgm:pt>
    <dgm:pt modelId="{8B56B139-D7E7-4A8B-9143-D8B140CE6A05}" type="pres">
      <dgm:prSet presAssocID="{BA9BE8E2-81B9-4B29-862E-2464A118CC4F}" presName="linNode" presStyleCnt="0"/>
      <dgm:spPr/>
    </dgm:pt>
    <dgm:pt modelId="{37567562-F4C4-46AF-B808-D1BBBD7ECE9B}" type="pres">
      <dgm:prSet presAssocID="{BA9BE8E2-81B9-4B29-862E-2464A118CC4F}" presName="parTx" presStyleLbl="revTx" presStyleIdx="1" presStyleCnt="5">
        <dgm:presLayoutVars>
          <dgm:chMax val="1"/>
          <dgm:bulletEnabled val="1"/>
        </dgm:presLayoutVars>
      </dgm:prSet>
      <dgm:spPr/>
    </dgm:pt>
    <dgm:pt modelId="{CBAC2422-92E1-4AC3-98E5-3D9BE4424DBA}" type="pres">
      <dgm:prSet presAssocID="{BA9BE8E2-81B9-4B29-862E-2464A118CC4F}" presName="bracket" presStyleLbl="parChTrans1D1" presStyleIdx="1" presStyleCnt="5"/>
      <dgm:spPr/>
    </dgm:pt>
    <dgm:pt modelId="{D9B35A35-E2B6-4DBF-8A2B-433FF2A11AE2}" type="pres">
      <dgm:prSet presAssocID="{BA9BE8E2-81B9-4B29-862E-2464A118CC4F}" presName="spH" presStyleCnt="0"/>
      <dgm:spPr/>
    </dgm:pt>
    <dgm:pt modelId="{B7C58C6E-95DE-4263-B5A1-79E004AA00C9}" type="pres">
      <dgm:prSet presAssocID="{BA9BE8E2-81B9-4B29-862E-2464A118CC4F}" presName="desTx" presStyleLbl="node1" presStyleIdx="1" presStyleCnt="5">
        <dgm:presLayoutVars>
          <dgm:bulletEnabled val="1"/>
        </dgm:presLayoutVars>
      </dgm:prSet>
      <dgm:spPr/>
    </dgm:pt>
    <dgm:pt modelId="{BAE2C11A-958E-4C3B-BFE2-80564184614F}" type="pres">
      <dgm:prSet presAssocID="{51ECCBEC-54BD-498F-BEBA-B11B6F5BF085}" presName="spV" presStyleCnt="0"/>
      <dgm:spPr/>
    </dgm:pt>
    <dgm:pt modelId="{AC08F7F8-E31A-476A-A7D3-5B076AED2CC2}" type="pres">
      <dgm:prSet presAssocID="{0E737D25-7AD0-40FF-B6B3-466E4DD8F763}" presName="linNode" presStyleCnt="0"/>
      <dgm:spPr/>
    </dgm:pt>
    <dgm:pt modelId="{0289BCB4-282B-4913-B9C3-03E2D29BA864}" type="pres">
      <dgm:prSet presAssocID="{0E737D25-7AD0-40FF-B6B3-466E4DD8F763}" presName="parTx" presStyleLbl="revTx" presStyleIdx="2" presStyleCnt="5">
        <dgm:presLayoutVars>
          <dgm:chMax val="1"/>
          <dgm:bulletEnabled val="1"/>
        </dgm:presLayoutVars>
      </dgm:prSet>
      <dgm:spPr/>
    </dgm:pt>
    <dgm:pt modelId="{2B5C15A1-0628-473F-8861-6CB9BE83049E}" type="pres">
      <dgm:prSet presAssocID="{0E737D25-7AD0-40FF-B6B3-466E4DD8F763}" presName="bracket" presStyleLbl="parChTrans1D1" presStyleIdx="2" presStyleCnt="5"/>
      <dgm:spPr/>
    </dgm:pt>
    <dgm:pt modelId="{4B44A5AA-0EE1-4143-A37B-16290CC530B5}" type="pres">
      <dgm:prSet presAssocID="{0E737D25-7AD0-40FF-B6B3-466E4DD8F763}" presName="spH" presStyleCnt="0"/>
      <dgm:spPr/>
    </dgm:pt>
    <dgm:pt modelId="{ACD37A34-3C93-4E41-8218-C4E2D93427F7}" type="pres">
      <dgm:prSet presAssocID="{0E737D25-7AD0-40FF-B6B3-466E4DD8F763}" presName="desTx" presStyleLbl="node1" presStyleIdx="2" presStyleCnt="5">
        <dgm:presLayoutVars>
          <dgm:bulletEnabled val="1"/>
        </dgm:presLayoutVars>
      </dgm:prSet>
      <dgm:spPr/>
    </dgm:pt>
    <dgm:pt modelId="{B232061A-2B3D-4758-BF83-DE20F3A55E67}" type="pres">
      <dgm:prSet presAssocID="{FEB75EC6-5DCF-4784-A1E6-621786D4BE5F}" presName="spV" presStyleCnt="0"/>
      <dgm:spPr/>
    </dgm:pt>
    <dgm:pt modelId="{EBF78148-BEEF-4034-9D9F-3E07963BBA2A}" type="pres">
      <dgm:prSet presAssocID="{9F66CCD0-9AE3-4188-B92F-D75AC5F3EEA2}" presName="linNode" presStyleCnt="0"/>
      <dgm:spPr/>
    </dgm:pt>
    <dgm:pt modelId="{3B0F249E-0719-4736-B49B-0B009F29E4E6}" type="pres">
      <dgm:prSet presAssocID="{9F66CCD0-9AE3-4188-B92F-D75AC5F3EEA2}" presName="parTx" presStyleLbl="revTx" presStyleIdx="3" presStyleCnt="5">
        <dgm:presLayoutVars>
          <dgm:chMax val="1"/>
          <dgm:bulletEnabled val="1"/>
        </dgm:presLayoutVars>
      </dgm:prSet>
      <dgm:spPr/>
    </dgm:pt>
    <dgm:pt modelId="{42A6F2F5-5161-4AB1-AD37-0934A37DEA8A}" type="pres">
      <dgm:prSet presAssocID="{9F66CCD0-9AE3-4188-B92F-D75AC5F3EEA2}" presName="bracket" presStyleLbl="parChTrans1D1" presStyleIdx="3" presStyleCnt="5"/>
      <dgm:spPr/>
    </dgm:pt>
    <dgm:pt modelId="{AC12747F-14F1-4E5C-ADAF-2AB1D77AD383}" type="pres">
      <dgm:prSet presAssocID="{9F66CCD0-9AE3-4188-B92F-D75AC5F3EEA2}" presName="spH" presStyleCnt="0"/>
      <dgm:spPr/>
    </dgm:pt>
    <dgm:pt modelId="{29068727-95B8-4831-AEA2-C3407147D9A9}" type="pres">
      <dgm:prSet presAssocID="{9F66CCD0-9AE3-4188-B92F-D75AC5F3EEA2}" presName="desTx" presStyleLbl="node1" presStyleIdx="3" presStyleCnt="5">
        <dgm:presLayoutVars>
          <dgm:bulletEnabled val="1"/>
        </dgm:presLayoutVars>
      </dgm:prSet>
      <dgm:spPr/>
    </dgm:pt>
    <dgm:pt modelId="{9B2BEA24-DD8E-43F4-84E6-16B572C837B3}" type="pres">
      <dgm:prSet presAssocID="{43D396B7-3B48-4681-892B-663FF7D900EF}" presName="spV" presStyleCnt="0"/>
      <dgm:spPr/>
    </dgm:pt>
    <dgm:pt modelId="{1335B940-707F-4F3D-9607-8BD07DBDAECE}" type="pres">
      <dgm:prSet presAssocID="{11D9EC20-BDB8-4601-B979-31973F8E8104}" presName="linNode" presStyleCnt="0"/>
      <dgm:spPr/>
    </dgm:pt>
    <dgm:pt modelId="{F9C35C7E-C8D4-45CE-B307-6CC8E01E39EC}" type="pres">
      <dgm:prSet presAssocID="{11D9EC20-BDB8-4601-B979-31973F8E8104}" presName="parTx" presStyleLbl="revTx" presStyleIdx="4" presStyleCnt="5">
        <dgm:presLayoutVars>
          <dgm:chMax val="1"/>
          <dgm:bulletEnabled val="1"/>
        </dgm:presLayoutVars>
      </dgm:prSet>
      <dgm:spPr/>
    </dgm:pt>
    <dgm:pt modelId="{17AD4DC3-14E1-4ECC-AD39-230636388DBE}" type="pres">
      <dgm:prSet presAssocID="{11D9EC20-BDB8-4601-B979-31973F8E8104}" presName="bracket" presStyleLbl="parChTrans1D1" presStyleIdx="4" presStyleCnt="5"/>
      <dgm:spPr/>
    </dgm:pt>
    <dgm:pt modelId="{A6988FDF-1105-4602-A22B-09AD703F9F3A}" type="pres">
      <dgm:prSet presAssocID="{11D9EC20-BDB8-4601-B979-31973F8E8104}" presName="spH" presStyleCnt="0"/>
      <dgm:spPr/>
    </dgm:pt>
    <dgm:pt modelId="{0B3257A2-3D40-4342-83A5-9AD136A642AD}" type="pres">
      <dgm:prSet presAssocID="{11D9EC20-BDB8-4601-B979-31973F8E8104}" presName="desTx" presStyleLbl="node1" presStyleIdx="4" presStyleCnt="5">
        <dgm:presLayoutVars>
          <dgm:bulletEnabled val="1"/>
        </dgm:presLayoutVars>
      </dgm:prSet>
      <dgm:spPr/>
    </dgm:pt>
  </dgm:ptLst>
  <dgm:cxnLst>
    <dgm:cxn modelId="{0F618D00-F868-40A0-90D4-2C9CFE44C08F}" srcId="{60B8EE6D-552C-4F97-BF08-89558C5AB02E}" destId="{730A0BBD-5760-4C00-ABBD-4484D87F299F}" srcOrd="0" destOrd="0" parTransId="{1543BFE1-7CC7-4738-A183-E23EBC83A4FF}" sibTransId="{2A990065-298A-4D8C-844A-F274243BCA4A}"/>
    <dgm:cxn modelId="{E90FE70E-96F6-4F58-808C-6CCD36FFF347}" type="presOf" srcId="{40823CC8-5178-4AE6-9B88-C2A150D62548}" destId="{75C1380F-4F30-4183-941F-D00B614BC2C6}" srcOrd="0" destOrd="1" presId="urn:diagrams.loki3.com/BracketList"/>
    <dgm:cxn modelId="{42461E17-0CD8-4793-A9C3-D83E7D91DD6B}" type="presOf" srcId="{60B8EE6D-552C-4F97-BF08-89558C5AB02E}" destId="{A3BD08AB-65F4-40C5-888C-7A732F8329BF}" srcOrd="0" destOrd="0" presId="urn:diagrams.loki3.com/BracketList"/>
    <dgm:cxn modelId="{DAF4BE1F-891D-4D5A-9A84-09C4850759FA}" srcId="{60B8EE6D-552C-4F97-BF08-89558C5AB02E}" destId="{9F66CCD0-9AE3-4188-B92F-D75AC5F3EEA2}" srcOrd="3" destOrd="0" parTransId="{C50C5C7D-ABB0-4A57-9987-8AB5AC65A977}" sibTransId="{43D396B7-3B48-4681-892B-663FF7D900EF}"/>
    <dgm:cxn modelId="{59B9E12D-8A67-4D32-A873-2B065EC497CA}" srcId="{60B8EE6D-552C-4F97-BF08-89558C5AB02E}" destId="{BA9BE8E2-81B9-4B29-862E-2464A118CC4F}" srcOrd="1" destOrd="0" parTransId="{0C554307-65F7-4826-845E-4F98D7D4EDC4}" sibTransId="{51ECCBEC-54BD-498F-BEBA-B11B6F5BF085}"/>
    <dgm:cxn modelId="{33E8D93C-63AE-4543-A64B-67CE31F14F1F}" srcId="{9F66CCD0-9AE3-4188-B92F-D75AC5F3EEA2}" destId="{055BEEBE-D686-4E7A-9C4F-2D8F39920078}" srcOrd="0" destOrd="0" parTransId="{19986169-C686-40E4-A00E-6667A79E66D9}" sibTransId="{088DF358-57F4-4C8D-BBB2-A2C66CFB3AB0}"/>
    <dgm:cxn modelId="{D9FB503F-A3FB-44AC-817C-2EA4F2745B79}" srcId="{60B8EE6D-552C-4F97-BF08-89558C5AB02E}" destId="{11D9EC20-BDB8-4601-B979-31973F8E8104}" srcOrd="4" destOrd="0" parTransId="{C416CB0D-B536-49A3-937B-0B9776E80D68}" sibTransId="{651319B5-23EE-4A44-B3A0-12EAFAA2DEE4}"/>
    <dgm:cxn modelId="{2A63364C-4F7A-41B4-8283-8D8AC20A6834}" type="presOf" srcId="{11D9EC20-BDB8-4601-B979-31973F8E8104}" destId="{F9C35C7E-C8D4-45CE-B307-6CC8E01E39EC}" srcOrd="0" destOrd="0" presId="urn:diagrams.loki3.com/BracketList"/>
    <dgm:cxn modelId="{70604B70-B8D5-4EBA-873D-C82F1DB4DA06}" srcId="{730A0BBD-5760-4C00-ABBD-4484D87F299F}" destId="{A58BB46B-AC00-4ED0-A9A7-E8D1D9E1DA7F}" srcOrd="0" destOrd="0" parTransId="{1BFF3814-E982-4F7A-9965-BCA1E0F7B862}" sibTransId="{13A7374B-5489-4269-BA93-58362B55D8B3}"/>
    <dgm:cxn modelId="{39C2DC71-B62E-467C-B4BA-A5563AABC8F8}" srcId="{0E737D25-7AD0-40FF-B6B3-466E4DD8F763}" destId="{FF8ACC31-E3AF-40D6-B739-7E3D80324A9A}" srcOrd="0" destOrd="0" parTransId="{727E3D02-0724-4990-A755-262310F64CD5}" sibTransId="{1259D111-99AE-4E9D-9FBD-58415A3297B6}"/>
    <dgm:cxn modelId="{7AF1E078-D106-4179-9F55-36B2793BA002}" type="presOf" srcId="{A58BB46B-AC00-4ED0-A9A7-E8D1D9E1DA7F}" destId="{75C1380F-4F30-4183-941F-D00B614BC2C6}" srcOrd="0" destOrd="0" presId="urn:diagrams.loki3.com/BracketList"/>
    <dgm:cxn modelId="{B0998D59-8B2F-4F13-B53C-B3825AE3F50E}" srcId="{BA9BE8E2-81B9-4B29-862E-2464A118CC4F}" destId="{1B14022E-496A-4A32-A1AE-44E7BB0D3F76}" srcOrd="0" destOrd="0" parTransId="{0CFB5B79-1D13-4587-9F98-B03073E14347}" sibTransId="{7AA4B0AA-F98C-4C92-820B-C1B94710F1D1}"/>
    <dgm:cxn modelId="{5D6FC27A-BA0D-4ADB-89B1-F863B91C4BBB}" type="presOf" srcId="{0E737D25-7AD0-40FF-B6B3-466E4DD8F763}" destId="{0289BCB4-282B-4913-B9C3-03E2D29BA864}" srcOrd="0" destOrd="0" presId="urn:diagrams.loki3.com/BracketList"/>
    <dgm:cxn modelId="{90ADB582-61C1-42BA-814E-AE9B343622DB}" srcId="{730A0BBD-5760-4C00-ABBD-4484D87F299F}" destId="{40823CC8-5178-4AE6-9B88-C2A150D62548}" srcOrd="1" destOrd="0" parTransId="{DC34B00E-231F-49E3-BB82-DDA5137A7F44}" sibTransId="{2D8DDCF0-222C-4441-8AD0-BFC931AD7417}"/>
    <dgm:cxn modelId="{9D251F88-610C-4F2E-8F4A-3134B66A1DBB}" type="presOf" srcId="{F4EF9C46-886F-454C-BDD1-95D65B66E01A}" destId="{75C1380F-4F30-4183-941F-D00B614BC2C6}" srcOrd="0" destOrd="3" presId="urn:diagrams.loki3.com/BracketList"/>
    <dgm:cxn modelId="{0EA7729C-238A-483B-8B8D-01A17CC13ACB}" type="presOf" srcId="{AAA11739-7CAC-4A81-A688-79FB29EF390D}" destId="{75C1380F-4F30-4183-941F-D00B614BC2C6}" srcOrd="0" destOrd="2" presId="urn:diagrams.loki3.com/BracketList"/>
    <dgm:cxn modelId="{50A62EA6-CEF0-4DE7-8CD2-27EE7384CA67}" srcId="{730A0BBD-5760-4C00-ABBD-4484D87F299F}" destId="{AAA11739-7CAC-4A81-A688-79FB29EF390D}" srcOrd="2" destOrd="0" parTransId="{C0A046CA-11AD-41FB-B9BE-AFF4C4E4FFFD}" sibTransId="{40864FA2-2849-4AF5-AFB9-A64E780315AC}"/>
    <dgm:cxn modelId="{FC20FEB4-9963-4B0A-A96E-18CB36C4CC82}" type="presOf" srcId="{BA9BE8E2-81B9-4B29-862E-2464A118CC4F}" destId="{37567562-F4C4-46AF-B808-D1BBBD7ECE9B}" srcOrd="0" destOrd="0" presId="urn:diagrams.loki3.com/BracketList"/>
    <dgm:cxn modelId="{7C2F53BC-BF9E-4F5E-99F2-AFBEDBA312FB}" type="presOf" srcId="{1B14022E-496A-4A32-A1AE-44E7BB0D3F76}" destId="{B7C58C6E-95DE-4263-B5A1-79E004AA00C9}" srcOrd="0" destOrd="0" presId="urn:diagrams.loki3.com/BracketList"/>
    <dgm:cxn modelId="{EE4ECBBE-06CA-40B4-A324-4BAF63089C86}" srcId="{11D9EC20-BDB8-4601-B979-31973F8E8104}" destId="{1B7F8A2A-C973-41C3-855D-4F4947E0B8CA}" srcOrd="0" destOrd="0" parTransId="{521D0F80-563B-4311-832D-4A9EE069FD79}" sibTransId="{8794EF98-6B48-4EF1-A81F-9843908F899C}"/>
    <dgm:cxn modelId="{A2251FD7-8776-44DD-91E3-E4DB19A8B6CD}" srcId="{730A0BBD-5760-4C00-ABBD-4484D87F299F}" destId="{F4EF9C46-886F-454C-BDD1-95D65B66E01A}" srcOrd="3" destOrd="0" parTransId="{6ADB6234-C346-4912-B8E6-215B4F7E3228}" sibTransId="{2A5E3DFC-F5FD-406A-BBA7-10252256A624}"/>
    <dgm:cxn modelId="{F5D879E7-2D78-4466-AC34-3549D7C413A9}" type="presOf" srcId="{FF8ACC31-E3AF-40D6-B739-7E3D80324A9A}" destId="{ACD37A34-3C93-4E41-8218-C4E2D93427F7}" srcOrd="0" destOrd="0" presId="urn:diagrams.loki3.com/BracketList"/>
    <dgm:cxn modelId="{6FB648EF-7704-498C-9C17-692F35D42993}" srcId="{60B8EE6D-552C-4F97-BF08-89558C5AB02E}" destId="{0E737D25-7AD0-40FF-B6B3-466E4DD8F763}" srcOrd="2" destOrd="0" parTransId="{FBC5ED3C-0C17-40AC-9F88-06825A232FA5}" sibTransId="{FEB75EC6-5DCF-4784-A1E6-621786D4BE5F}"/>
    <dgm:cxn modelId="{16B527F4-34BE-4671-A375-A77A3E5E465D}" type="presOf" srcId="{1B7F8A2A-C973-41C3-855D-4F4947E0B8CA}" destId="{0B3257A2-3D40-4342-83A5-9AD136A642AD}" srcOrd="0" destOrd="0" presId="urn:diagrams.loki3.com/BracketList"/>
    <dgm:cxn modelId="{4EDD29F7-2897-4429-BDDB-36196F6F76AD}" type="presOf" srcId="{055BEEBE-D686-4E7A-9C4F-2D8F39920078}" destId="{29068727-95B8-4831-AEA2-C3407147D9A9}" srcOrd="0" destOrd="0" presId="urn:diagrams.loki3.com/BracketList"/>
    <dgm:cxn modelId="{483C8DF9-2CBE-4276-B3CE-6411A70F8047}" type="presOf" srcId="{9F66CCD0-9AE3-4188-B92F-D75AC5F3EEA2}" destId="{3B0F249E-0719-4736-B49B-0B009F29E4E6}" srcOrd="0" destOrd="0" presId="urn:diagrams.loki3.com/BracketList"/>
    <dgm:cxn modelId="{7211A3FD-F35B-4A11-AB72-3346B200603D}" type="presOf" srcId="{730A0BBD-5760-4C00-ABBD-4484D87F299F}" destId="{A3948EBE-8A4F-499A-8768-55550899E4EA}" srcOrd="0" destOrd="0" presId="urn:diagrams.loki3.com/BracketList"/>
    <dgm:cxn modelId="{40C80395-B1BF-4F87-8603-7F9F7DEF248E}" type="presParOf" srcId="{A3BD08AB-65F4-40C5-888C-7A732F8329BF}" destId="{3A6B17B9-56FE-4D02-B494-AE76534DB6B6}" srcOrd="0" destOrd="0" presId="urn:diagrams.loki3.com/BracketList"/>
    <dgm:cxn modelId="{6C281D8C-371C-4B80-B69D-4052B9F8606E}" type="presParOf" srcId="{3A6B17B9-56FE-4D02-B494-AE76534DB6B6}" destId="{A3948EBE-8A4F-499A-8768-55550899E4EA}" srcOrd="0" destOrd="0" presId="urn:diagrams.loki3.com/BracketList"/>
    <dgm:cxn modelId="{515D4368-8C3C-415E-91B2-6A1C0994E44A}" type="presParOf" srcId="{3A6B17B9-56FE-4D02-B494-AE76534DB6B6}" destId="{68B8672A-7B16-45E0-97F8-42DF26822C6C}" srcOrd="1" destOrd="0" presId="urn:diagrams.loki3.com/BracketList"/>
    <dgm:cxn modelId="{82ECDE35-641F-405E-835D-09364A99ABCD}" type="presParOf" srcId="{3A6B17B9-56FE-4D02-B494-AE76534DB6B6}" destId="{C3C66C36-E116-4644-8009-6D0464956917}" srcOrd="2" destOrd="0" presId="urn:diagrams.loki3.com/BracketList"/>
    <dgm:cxn modelId="{B1E11427-4E08-483F-BE4A-6874B55BFFF4}" type="presParOf" srcId="{3A6B17B9-56FE-4D02-B494-AE76534DB6B6}" destId="{75C1380F-4F30-4183-941F-D00B614BC2C6}" srcOrd="3" destOrd="0" presId="urn:diagrams.loki3.com/BracketList"/>
    <dgm:cxn modelId="{5BBE8422-AB08-462F-95C5-E2677FC6AE33}" type="presParOf" srcId="{A3BD08AB-65F4-40C5-888C-7A732F8329BF}" destId="{C5AC6561-69A6-406F-B78F-076D89457885}" srcOrd="1" destOrd="0" presId="urn:diagrams.loki3.com/BracketList"/>
    <dgm:cxn modelId="{6F148306-580D-48DB-BDFA-77038F5C83AD}" type="presParOf" srcId="{A3BD08AB-65F4-40C5-888C-7A732F8329BF}" destId="{8B56B139-D7E7-4A8B-9143-D8B140CE6A05}" srcOrd="2" destOrd="0" presId="urn:diagrams.loki3.com/BracketList"/>
    <dgm:cxn modelId="{6AC34DEC-7B99-474A-818A-C2A369DE6FE0}" type="presParOf" srcId="{8B56B139-D7E7-4A8B-9143-D8B140CE6A05}" destId="{37567562-F4C4-46AF-B808-D1BBBD7ECE9B}" srcOrd="0" destOrd="0" presId="urn:diagrams.loki3.com/BracketList"/>
    <dgm:cxn modelId="{6AB9A24F-315C-4605-BDC9-7D486986F20C}" type="presParOf" srcId="{8B56B139-D7E7-4A8B-9143-D8B140CE6A05}" destId="{CBAC2422-92E1-4AC3-98E5-3D9BE4424DBA}" srcOrd="1" destOrd="0" presId="urn:diagrams.loki3.com/BracketList"/>
    <dgm:cxn modelId="{A944F6BF-EBF2-4679-B872-129EA127828C}" type="presParOf" srcId="{8B56B139-D7E7-4A8B-9143-D8B140CE6A05}" destId="{D9B35A35-E2B6-4DBF-8A2B-433FF2A11AE2}" srcOrd="2" destOrd="0" presId="urn:diagrams.loki3.com/BracketList"/>
    <dgm:cxn modelId="{1D25FDF0-87AE-4333-ACE9-27006CF7318E}" type="presParOf" srcId="{8B56B139-D7E7-4A8B-9143-D8B140CE6A05}" destId="{B7C58C6E-95DE-4263-B5A1-79E004AA00C9}" srcOrd="3" destOrd="0" presId="urn:diagrams.loki3.com/BracketList"/>
    <dgm:cxn modelId="{7E11B35A-3B9E-4C97-9FCE-FBF2E64124EA}" type="presParOf" srcId="{A3BD08AB-65F4-40C5-888C-7A732F8329BF}" destId="{BAE2C11A-958E-4C3B-BFE2-80564184614F}" srcOrd="3" destOrd="0" presId="urn:diagrams.loki3.com/BracketList"/>
    <dgm:cxn modelId="{EE10B5CF-1EFC-4C69-A0D1-663D1601DD02}" type="presParOf" srcId="{A3BD08AB-65F4-40C5-888C-7A732F8329BF}" destId="{AC08F7F8-E31A-476A-A7D3-5B076AED2CC2}" srcOrd="4" destOrd="0" presId="urn:diagrams.loki3.com/BracketList"/>
    <dgm:cxn modelId="{8FD7CA24-DB06-4E5F-8355-D6A310784C03}" type="presParOf" srcId="{AC08F7F8-E31A-476A-A7D3-5B076AED2CC2}" destId="{0289BCB4-282B-4913-B9C3-03E2D29BA864}" srcOrd="0" destOrd="0" presId="urn:diagrams.loki3.com/BracketList"/>
    <dgm:cxn modelId="{1B88E0C6-D8C5-4E7E-A455-311FC099945D}" type="presParOf" srcId="{AC08F7F8-E31A-476A-A7D3-5B076AED2CC2}" destId="{2B5C15A1-0628-473F-8861-6CB9BE83049E}" srcOrd="1" destOrd="0" presId="urn:diagrams.loki3.com/BracketList"/>
    <dgm:cxn modelId="{2706C4F1-C4E5-442A-9272-DF04DA2DFFD0}" type="presParOf" srcId="{AC08F7F8-E31A-476A-A7D3-5B076AED2CC2}" destId="{4B44A5AA-0EE1-4143-A37B-16290CC530B5}" srcOrd="2" destOrd="0" presId="urn:diagrams.loki3.com/BracketList"/>
    <dgm:cxn modelId="{6E9DD5B2-1DED-4E4A-9E6B-46C1EC83C7FC}" type="presParOf" srcId="{AC08F7F8-E31A-476A-A7D3-5B076AED2CC2}" destId="{ACD37A34-3C93-4E41-8218-C4E2D93427F7}" srcOrd="3" destOrd="0" presId="urn:diagrams.loki3.com/BracketList"/>
    <dgm:cxn modelId="{4C5F93D5-4D42-4715-918F-049461CBCDB0}" type="presParOf" srcId="{A3BD08AB-65F4-40C5-888C-7A732F8329BF}" destId="{B232061A-2B3D-4758-BF83-DE20F3A55E67}" srcOrd="5" destOrd="0" presId="urn:diagrams.loki3.com/BracketList"/>
    <dgm:cxn modelId="{4432B66C-BE4B-47A9-B92F-26AB359B93D5}" type="presParOf" srcId="{A3BD08AB-65F4-40C5-888C-7A732F8329BF}" destId="{EBF78148-BEEF-4034-9D9F-3E07963BBA2A}" srcOrd="6" destOrd="0" presId="urn:diagrams.loki3.com/BracketList"/>
    <dgm:cxn modelId="{C866E50B-9F39-4615-989B-2B071E06A59C}" type="presParOf" srcId="{EBF78148-BEEF-4034-9D9F-3E07963BBA2A}" destId="{3B0F249E-0719-4736-B49B-0B009F29E4E6}" srcOrd="0" destOrd="0" presId="urn:diagrams.loki3.com/BracketList"/>
    <dgm:cxn modelId="{61356F5F-4FE0-42EE-9BAF-E3D2BB396D24}" type="presParOf" srcId="{EBF78148-BEEF-4034-9D9F-3E07963BBA2A}" destId="{42A6F2F5-5161-4AB1-AD37-0934A37DEA8A}" srcOrd="1" destOrd="0" presId="urn:diagrams.loki3.com/BracketList"/>
    <dgm:cxn modelId="{92D90222-C5AE-4404-B1B1-F8C3BAE31EA0}" type="presParOf" srcId="{EBF78148-BEEF-4034-9D9F-3E07963BBA2A}" destId="{AC12747F-14F1-4E5C-ADAF-2AB1D77AD383}" srcOrd="2" destOrd="0" presId="urn:diagrams.loki3.com/BracketList"/>
    <dgm:cxn modelId="{C16BE3BD-662A-436E-B392-E68C525EE358}" type="presParOf" srcId="{EBF78148-BEEF-4034-9D9F-3E07963BBA2A}" destId="{29068727-95B8-4831-AEA2-C3407147D9A9}" srcOrd="3" destOrd="0" presId="urn:diagrams.loki3.com/BracketList"/>
    <dgm:cxn modelId="{21B598D9-5FDC-4925-9539-92A83EB5E75E}" type="presParOf" srcId="{A3BD08AB-65F4-40C5-888C-7A732F8329BF}" destId="{9B2BEA24-DD8E-43F4-84E6-16B572C837B3}" srcOrd="7" destOrd="0" presId="urn:diagrams.loki3.com/BracketList"/>
    <dgm:cxn modelId="{77E4E9A2-1570-4DDA-90E3-EC3A1E124E7E}" type="presParOf" srcId="{A3BD08AB-65F4-40C5-888C-7A732F8329BF}" destId="{1335B940-707F-4F3D-9607-8BD07DBDAECE}" srcOrd="8" destOrd="0" presId="urn:diagrams.loki3.com/BracketList"/>
    <dgm:cxn modelId="{6CD26547-B67E-4C0B-9CC5-0DB542258FCA}" type="presParOf" srcId="{1335B940-707F-4F3D-9607-8BD07DBDAECE}" destId="{F9C35C7E-C8D4-45CE-B307-6CC8E01E39EC}" srcOrd="0" destOrd="0" presId="urn:diagrams.loki3.com/BracketList"/>
    <dgm:cxn modelId="{0A388829-8735-4F26-9ECF-BB4F2D61AC81}" type="presParOf" srcId="{1335B940-707F-4F3D-9607-8BD07DBDAECE}" destId="{17AD4DC3-14E1-4ECC-AD39-230636388DBE}" srcOrd="1" destOrd="0" presId="urn:diagrams.loki3.com/BracketList"/>
    <dgm:cxn modelId="{92B7E4FF-CF51-405B-BCAF-175CC297F92B}" type="presParOf" srcId="{1335B940-707F-4F3D-9607-8BD07DBDAECE}" destId="{A6988FDF-1105-4602-A22B-09AD703F9F3A}" srcOrd="2" destOrd="0" presId="urn:diagrams.loki3.com/BracketList"/>
    <dgm:cxn modelId="{996D0AEB-D71A-4B66-B75E-92555861A4B6}" type="presParOf" srcId="{1335B940-707F-4F3D-9607-8BD07DBDAECE}" destId="{0B3257A2-3D40-4342-83A5-9AD136A642AD}"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2D8980-FA2C-497C-B9E3-9C5A90D657DD}"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tr-TR"/>
        </a:p>
      </dgm:t>
    </dgm:pt>
    <dgm:pt modelId="{18527B0E-1613-4634-88E3-A54C2DB02DDF}">
      <dgm:prSet phldrT="[Text]"/>
      <dgm:spPr/>
      <dgm:t>
        <a:bodyPr/>
        <a:lstStyle/>
        <a:p>
          <a:r>
            <a:rPr lang="en-US" dirty="0"/>
            <a:t>Director</a:t>
          </a:r>
          <a:endParaRPr lang="tr-TR" dirty="0"/>
        </a:p>
      </dgm:t>
    </dgm:pt>
    <dgm:pt modelId="{2A379F30-A339-4798-BB63-07A2CB7F31FF}" type="parTrans" cxnId="{4E49B745-35FD-48B1-A67D-B0C152E6A14E}">
      <dgm:prSet/>
      <dgm:spPr/>
      <dgm:t>
        <a:bodyPr/>
        <a:lstStyle/>
        <a:p>
          <a:endParaRPr lang="tr-TR"/>
        </a:p>
      </dgm:t>
    </dgm:pt>
    <dgm:pt modelId="{D1FF5055-520D-4E3F-82BC-A23D638CA61D}" type="sibTrans" cxnId="{4E49B745-35FD-48B1-A67D-B0C152E6A14E}">
      <dgm:prSet/>
      <dgm:spPr/>
      <dgm:t>
        <a:bodyPr/>
        <a:lstStyle/>
        <a:p>
          <a:endParaRPr lang="tr-TR"/>
        </a:p>
      </dgm:t>
    </dgm:pt>
    <dgm:pt modelId="{9A68EF39-4237-4771-B195-72BAF23F7E3C}">
      <dgm:prSet phldrT="[Text]"/>
      <dgm:spPr/>
      <dgm:t>
        <a:bodyPr/>
        <a:lstStyle/>
        <a:p>
          <a:r>
            <a:rPr lang="en-US" dirty="0"/>
            <a:t>Manager</a:t>
          </a:r>
          <a:endParaRPr lang="tr-TR" dirty="0"/>
        </a:p>
      </dgm:t>
    </dgm:pt>
    <dgm:pt modelId="{B798B38B-C936-4D68-AA53-2C94B227A48A}" type="parTrans" cxnId="{F79D9929-9E79-4537-8F77-723AEC6012BC}">
      <dgm:prSet/>
      <dgm:spPr/>
      <dgm:t>
        <a:bodyPr/>
        <a:lstStyle/>
        <a:p>
          <a:endParaRPr lang="tr-TR"/>
        </a:p>
      </dgm:t>
    </dgm:pt>
    <dgm:pt modelId="{AF1B02A3-90EC-4399-9142-7CDD1D05917A}" type="sibTrans" cxnId="{F79D9929-9E79-4537-8F77-723AEC6012BC}">
      <dgm:prSet/>
      <dgm:spPr/>
      <dgm:t>
        <a:bodyPr/>
        <a:lstStyle/>
        <a:p>
          <a:endParaRPr lang="tr-TR"/>
        </a:p>
      </dgm:t>
    </dgm:pt>
    <dgm:pt modelId="{523E5B99-C804-4BF9-AB29-4E304208014F}">
      <dgm:prSet phldrT="[Text]"/>
      <dgm:spPr/>
      <dgm:t>
        <a:bodyPr/>
        <a:lstStyle/>
        <a:p>
          <a:r>
            <a:rPr lang="en-US" dirty="0"/>
            <a:t>Employee</a:t>
          </a:r>
          <a:endParaRPr lang="tr-TR" dirty="0"/>
        </a:p>
      </dgm:t>
    </dgm:pt>
    <dgm:pt modelId="{3E81F47E-2D96-489E-A9A1-71A363319CDD}" type="parTrans" cxnId="{6DD61378-D260-46DA-8C97-F4348DFE9E62}">
      <dgm:prSet/>
      <dgm:spPr/>
      <dgm:t>
        <a:bodyPr/>
        <a:lstStyle/>
        <a:p>
          <a:endParaRPr lang="tr-TR"/>
        </a:p>
      </dgm:t>
    </dgm:pt>
    <dgm:pt modelId="{0FA4D74E-AF48-4A04-A989-7ED0D5C34166}" type="sibTrans" cxnId="{6DD61378-D260-46DA-8C97-F4348DFE9E62}">
      <dgm:prSet/>
      <dgm:spPr/>
      <dgm:t>
        <a:bodyPr/>
        <a:lstStyle/>
        <a:p>
          <a:endParaRPr lang="tr-TR"/>
        </a:p>
      </dgm:t>
    </dgm:pt>
    <dgm:pt modelId="{C6D9F5BE-702D-4954-9E95-58E89D0AB014}">
      <dgm:prSet phldrT="[Text]"/>
      <dgm:spPr/>
      <dgm:t>
        <a:bodyPr/>
        <a:lstStyle/>
        <a:p>
          <a:r>
            <a:rPr lang="en-US" dirty="0"/>
            <a:t>Employee</a:t>
          </a:r>
          <a:endParaRPr lang="tr-TR" dirty="0"/>
        </a:p>
      </dgm:t>
    </dgm:pt>
    <dgm:pt modelId="{DFB325AA-0B74-48E6-A98E-BCFE795ADC4F}" type="parTrans" cxnId="{CBC5530B-7BE5-42B8-AE73-C39F184D04E4}">
      <dgm:prSet/>
      <dgm:spPr/>
      <dgm:t>
        <a:bodyPr/>
        <a:lstStyle/>
        <a:p>
          <a:endParaRPr lang="tr-TR"/>
        </a:p>
      </dgm:t>
    </dgm:pt>
    <dgm:pt modelId="{E6EA1D45-F84E-4973-A1C4-DD64E0F3A8EC}" type="sibTrans" cxnId="{CBC5530B-7BE5-42B8-AE73-C39F184D04E4}">
      <dgm:prSet/>
      <dgm:spPr/>
      <dgm:t>
        <a:bodyPr/>
        <a:lstStyle/>
        <a:p>
          <a:endParaRPr lang="tr-TR"/>
        </a:p>
      </dgm:t>
    </dgm:pt>
    <dgm:pt modelId="{D8C8070D-2A64-400E-A68E-015FB1C6D650}">
      <dgm:prSet phldrT="[Text]"/>
      <dgm:spPr/>
      <dgm:t>
        <a:bodyPr/>
        <a:lstStyle/>
        <a:p>
          <a:r>
            <a:rPr lang="en-US" dirty="0"/>
            <a:t>Manager</a:t>
          </a:r>
          <a:endParaRPr lang="tr-TR" dirty="0"/>
        </a:p>
      </dgm:t>
    </dgm:pt>
    <dgm:pt modelId="{ECA84E1C-63E6-4D96-A1B0-9A24D9C92436}" type="parTrans" cxnId="{AF78E747-7271-43FA-ADAE-A3EF7D2A57BD}">
      <dgm:prSet/>
      <dgm:spPr/>
      <dgm:t>
        <a:bodyPr/>
        <a:lstStyle/>
        <a:p>
          <a:endParaRPr lang="tr-TR"/>
        </a:p>
      </dgm:t>
    </dgm:pt>
    <dgm:pt modelId="{F4CFAA50-D53F-4244-9695-EFBF97C6817D}" type="sibTrans" cxnId="{AF78E747-7271-43FA-ADAE-A3EF7D2A57BD}">
      <dgm:prSet/>
      <dgm:spPr/>
      <dgm:t>
        <a:bodyPr/>
        <a:lstStyle/>
        <a:p>
          <a:endParaRPr lang="tr-TR"/>
        </a:p>
      </dgm:t>
    </dgm:pt>
    <dgm:pt modelId="{3377941E-CC64-4811-BFAF-B2B22B97820E}">
      <dgm:prSet phldrT="[Text]"/>
      <dgm:spPr/>
      <dgm:t>
        <a:bodyPr/>
        <a:lstStyle/>
        <a:p>
          <a:r>
            <a:rPr lang="en-US" dirty="0"/>
            <a:t>Employee</a:t>
          </a:r>
          <a:endParaRPr lang="tr-TR" dirty="0"/>
        </a:p>
      </dgm:t>
    </dgm:pt>
    <dgm:pt modelId="{63E5B352-3439-4855-9D1C-FB6168EC545A}" type="parTrans" cxnId="{489FF54B-E229-461A-9432-B59FD2B7F14D}">
      <dgm:prSet/>
      <dgm:spPr/>
      <dgm:t>
        <a:bodyPr/>
        <a:lstStyle/>
        <a:p>
          <a:endParaRPr lang="tr-TR"/>
        </a:p>
      </dgm:t>
    </dgm:pt>
    <dgm:pt modelId="{F63A3C2B-F3D9-45F6-993D-2727933CA245}" type="sibTrans" cxnId="{489FF54B-E229-461A-9432-B59FD2B7F14D}">
      <dgm:prSet/>
      <dgm:spPr/>
      <dgm:t>
        <a:bodyPr/>
        <a:lstStyle/>
        <a:p>
          <a:endParaRPr lang="tr-TR"/>
        </a:p>
      </dgm:t>
    </dgm:pt>
    <dgm:pt modelId="{C3EC4AF4-2C9D-4066-9D64-7EBB4F28622B}">
      <dgm:prSet phldrT="[Text]"/>
      <dgm:spPr/>
      <dgm:t>
        <a:bodyPr/>
        <a:lstStyle/>
        <a:p>
          <a:r>
            <a:rPr lang="en-US" dirty="0"/>
            <a:t>Employee</a:t>
          </a:r>
          <a:endParaRPr lang="tr-TR" dirty="0"/>
        </a:p>
      </dgm:t>
    </dgm:pt>
    <dgm:pt modelId="{6938F3F8-3182-4330-97A7-72B161634E68}" type="parTrans" cxnId="{9F6B8EBD-1DB2-4A73-81D4-E03948665F2D}">
      <dgm:prSet/>
      <dgm:spPr/>
      <dgm:t>
        <a:bodyPr/>
        <a:lstStyle/>
        <a:p>
          <a:endParaRPr lang="tr-TR"/>
        </a:p>
      </dgm:t>
    </dgm:pt>
    <dgm:pt modelId="{B7005BEC-B475-4555-A35C-9E33557C21C7}" type="sibTrans" cxnId="{9F6B8EBD-1DB2-4A73-81D4-E03948665F2D}">
      <dgm:prSet/>
      <dgm:spPr/>
      <dgm:t>
        <a:bodyPr/>
        <a:lstStyle/>
        <a:p>
          <a:endParaRPr lang="tr-TR"/>
        </a:p>
      </dgm:t>
    </dgm:pt>
    <dgm:pt modelId="{CDA2C284-C840-4F2C-8558-73BB48730EEA}">
      <dgm:prSet phldrT="[Text]"/>
      <dgm:spPr/>
      <dgm:t>
        <a:bodyPr/>
        <a:lstStyle/>
        <a:p>
          <a:r>
            <a:rPr lang="en-US" dirty="0"/>
            <a:t>Employee</a:t>
          </a:r>
          <a:endParaRPr lang="tr-TR" dirty="0"/>
        </a:p>
      </dgm:t>
    </dgm:pt>
    <dgm:pt modelId="{C20A3B86-813C-4A2E-A4A4-C9D607241B11}" type="parTrans" cxnId="{E57B8EFA-84E0-43DA-9E9D-B86B7C0565AB}">
      <dgm:prSet/>
      <dgm:spPr/>
      <dgm:t>
        <a:bodyPr/>
        <a:lstStyle/>
        <a:p>
          <a:endParaRPr lang="tr-TR"/>
        </a:p>
      </dgm:t>
    </dgm:pt>
    <dgm:pt modelId="{2A35276A-2293-448A-B00D-C0DE48DEBD78}" type="sibTrans" cxnId="{E57B8EFA-84E0-43DA-9E9D-B86B7C0565AB}">
      <dgm:prSet/>
      <dgm:spPr/>
      <dgm:t>
        <a:bodyPr/>
        <a:lstStyle/>
        <a:p>
          <a:endParaRPr lang="tr-TR"/>
        </a:p>
      </dgm:t>
    </dgm:pt>
    <dgm:pt modelId="{F7BB4F09-1891-4C3A-B75B-5B8B7EC12A61}">
      <dgm:prSet phldrT="[Text]"/>
      <dgm:spPr/>
      <dgm:t>
        <a:bodyPr/>
        <a:lstStyle/>
        <a:p>
          <a:r>
            <a:rPr lang="en-US" dirty="0"/>
            <a:t>Employee</a:t>
          </a:r>
          <a:endParaRPr lang="tr-TR" dirty="0"/>
        </a:p>
      </dgm:t>
    </dgm:pt>
    <dgm:pt modelId="{D00BBE89-F8E7-4670-8EFA-6DC68236FBA8}" type="parTrans" cxnId="{5951B766-9205-4EBA-B396-5B3AB9E4D80C}">
      <dgm:prSet/>
      <dgm:spPr/>
      <dgm:t>
        <a:bodyPr/>
        <a:lstStyle/>
        <a:p>
          <a:endParaRPr lang="tr-TR"/>
        </a:p>
      </dgm:t>
    </dgm:pt>
    <dgm:pt modelId="{D38CE552-10ED-485C-B917-B2C3C69B0287}" type="sibTrans" cxnId="{5951B766-9205-4EBA-B396-5B3AB9E4D80C}">
      <dgm:prSet/>
      <dgm:spPr/>
      <dgm:t>
        <a:bodyPr/>
        <a:lstStyle/>
        <a:p>
          <a:endParaRPr lang="tr-TR"/>
        </a:p>
      </dgm:t>
    </dgm:pt>
    <dgm:pt modelId="{DF4729D5-A9B2-4242-A4FE-BA83F7648712}" type="pres">
      <dgm:prSet presAssocID="{DF2D8980-FA2C-497C-B9E3-9C5A90D657DD}" presName="hierChild1" presStyleCnt="0">
        <dgm:presLayoutVars>
          <dgm:chPref val="1"/>
          <dgm:dir/>
          <dgm:animOne val="branch"/>
          <dgm:animLvl val="lvl"/>
          <dgm:resizeHandles/>
        </dgm:presLayoutVars>
      </dgm:prSet>
      <dgm:spPr/>
    </dgm:pt>
    <dgm:pt modelId="{99B7EB9F-775C-4540-80A5-6C169B103D52}" type="pres">
      <dgm:prSet presAssocID="{18527B0E-1613-4634-88E3-A54C2DB02DDF}" presName="hierRoot1" presStyleCnt="0"/>
      <dgm:spPr/>
    </dgm:pt>
    <dgm:pt modelId="{0BAFA198-012B-4D4D-ACA0-23E3E1860F29}" type="pres">
      <dgm:prSet presAssocID="{18527B0E-1613-4634-88E3-A54C2DB02DDF}" presName="composite" presStyleCnt="0"/>
      <dgm:spPr/>
    </dgm:pt>
    <dgm:pt modelId="{FA58ED39-B8D0-48C5-A1B7-2ECD6890446C}" type="pres">
      <dgm:prSet presAssocID="{18527B0E-1613-4634-88E3-A54C2DB02DDF}"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41275">
          <a:solidFill>
            <a:srgbClr val="FF0000"/>
          </a:solidFill>
        </a:ln>
      </dgm:spPr>
      <dgm:extLst>
        <a:ext uri="{E40237B7-FDA0-4F09-8148-C483321AD2D9}">
          <dgm14:cNvPr xmlns:dgm14="http://schemas.microsoft.com/office/drawing/2010/diagram" id="0" name="" descr="User"/>
        </a:ext>
      </dgm:extLst>
    </dgm:pt>
    <dgm:pt modelId="{59628EB9-E4E6-431A-BB97-6AB5A866D891}" type="pres">
      <dgm:prSet presAssocID="{18527B0E-1613-4634-88E3-A54C2DB02DDF}" presName="text" presStyleLbl="revTx" presStyleIdx="0" presStyleCnt="9">
        <dgm:presLayoutVars>
          <dgm:chPref val="3"/>
        </dgm:presLayoutVars>
      </dgm:prSet>
      <dgm:spPr/>
    </dgm:pt>
    <dgm:pt modelId="{681D2F08-D8B7-44B0-B20B-7C0B36FBD030}" type="pres">
      <dgm:prSet presAssocID="{18527B0E-1613-4634-88E3-A54C2DB02DDF}" presName="hierChild2" presStyleCnt="0"/>
      <dgm:spPr/>
    </dgm:pt>
    <dgm:pt modelId="{24085CE2-BE54-40E3-9442-D8E2640C0354}" type="pres">
      <dgm:prSet presAssocID="{B798B38B-C936-4D68-AA53-2C94B227A48A}" presName="Name10" presStyleLbl="parChTrans1D2" presStyleIdx="0" presStyleCnt="2"/>
      <dgm:spPr/>
    </dgm:pt>
    <dgm:pt modelId="{2F0DCBC4-D40D-4832-A9B6-2487B1F33112}" type="pres">
      <dgm:prSet presAssocID="{9A68EF39-4237-4771-B195-72BAF23F7E3C}" presName="hierRoot2" presStyleCnt="0"/>
      <dgm:spPr/>
    </dgm:pt>
    <dgm:pt modelId="{26FDD5E2-245B-4893-826B-66456FC9E9EB}" type="pres">
      <dgm:prSet presAssocID="{9A68EF39-4237-4771-B195-72BAF23F7E3C}" presName="composite2" presStyleCnt="0"/>
      <dgm:spPr/>
    </dgm:pt>
    <dgm:pt modelId="{73E4B9F7-071B-412C-A0F8-D369010A5148}" type="pres">
      <dgm:prSet presAssocID="{9A68EF39-4237-4771-B195-72BAF23F7E3C}" presName="image2" presStyleLbl="node2"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a:solidFill>
            <a:schemeClr val="accent1"/>
          </a:solidFill>
        </a:ln>
      </dgm:spPr>
      <dgm:extLst>
        <a:ext uri="{E40237B7-FDA0-4F09-8148-C483321AD2D9}">
          <dgm14:cNvPr xmlns:dgm14="http://schemas.microsoft.com/office/drawing/2010/diagram" id="0" name="" descr="User"/>
        </a:ext>
      </dgm:extLst>
    </dgm:pt>
    <dgm:pt modelId="{495EB255-8991-4BF0-AE4F-3C96D126E3DA}" type="pres">
      <dgm:prSet presAssocID="{9A68EF39-4237-4771-B195-72BAF23F7E3C}" presName="text2" presStyleLbl="revTx" presStyleIdx="1" presStyleCnt="9">
        <dgm:presLayoutVars>
          <dgm:chPref val="3"/>
        </dgm:presLayoutVars>
      </dgm:prSet>
      <dgm:spPr/>
    </dgm:pt>
    <dgm:pt modelId="{BC811E46-435A-4F19-8992-BA09A2E1D41D}" type="pres">
      <dgm:prSet presAssocID="{9A68EF39-4237-4771-B195-72BAF23F7E3C}" presName="hierChild3" presStyleCnt="0"/>
      <dgm:spPr/>
    </dgm:pt>
    <dgm:pt modelId="{5A42A687-3218-480B-B373-D47AEC515A81}" type="pres">
      <dgm:prSet presAssocID="{3E81F47E-2D96-489E-A9A1-71A363319CDD}" presName="Name17" presStyleLbl="parChTrans1D3" presStyleIdx="0" presStyleCnt="6"/>
      <dgm:spPr/>
    </dgm:pt>
    <dgm:pt modelId="{0352F1D1-24A2-4A77-9CB1-67D6B2481877}" type="pres">
      <dgm:prSet presAssocID="{523E5B99-C804-4BF9-AB29-4E304208014F}" presName="hierRoot3" presStyleCnt="0"/>
      <dgm:spPr/>
    </dgm:pt>
    <dgm:pt modelId="{F6D7F6D9-E28F-4015-AB8B-2F00654EE9FD}" type="pres">
      <dgm:prSet presAssocID="{523E5B99-C804-4BF9-AB29-4E304208014F}" presName="composite3" presStyleCnt="0"/>
      <dgm:spPr/>
    </dgm:pt>
    <dgm:pt modelId="{49CBABA2-604E-4694-8CB0-46AF9CCCCE66}" type="pres">
      <dgm:prSet presAssocID="{523E5B99-C804-4BF9-AB29-4E304208014F}" presName="image3" presStyleLbl="node3" presStyleIdx="0"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ser"/>
        </a:ext>
      </dgm:extLst>
    </dgm:pt>
    <dgm:pt modelId="{5B6D7C01-1D7B-42FB-BD84-89171A8C4325}" type="pres">
      <dgm:prSet presAssocID="{523E5B99-C804-4BF9-AB29-4E304208014F}" presName="text3" presStyleLbl="revTx" presStyleIdx="2" presStyleCnt="9">
        <dgm:presLayoutVars>
          <dgm:chPref val="3"/>
        </dgm:presLayoutVars>
      </dgm:prSet>
      <dgm:spPr/>
    </dgm:pt>
    <dgm:pt modelId="{95AB4871-6148-4498-88ED-54D7010BF1EF}" type="pres">
      <dgm:prSet presAssocID="{523E5B99-C804-4BF9-AB29-4E304208014F}" presName="hierChild4" presStyleCnt="0"/>
      <dgm:spPr/>
    </dgm:pt>
    <dgm:pt modelId="{52337BCD-2966-4384-8E25-9A1178E6B72B}" type="pres">
      <dgm:prSet presAssocID="{DFB325AA-0B74-48E6-A98E-BCFE795ADC4F}" presName="Name17" presStyleLbl="parChTrans1D3" presStyleIdx="1" presStyleCnt="6"/>
      <dgm:spPr/>
    </dgm:pt>
    <dgm:pt modelId="{FAE8E122-3D13-411A-9A5D-1FE62D50C1A7}" type="pres">
      <dgm:prSet presAssocID="{C6D9F5BE-702D-4954-9E95-58E89D0AB014}" presName="hierRoot3" presStyleCnt="0"/>
      <dgm:spPr/>
    </dgm:pt>
    <dgm:pt modelId="{A719FE86-43B4-40F3-B5CB-D810315392F8}" type="pres">
      <dgm:prSet presAssocID="{C6D9F5BE-702D-4954-9E95-58E89D0AB014}" presName="composite3" presStyleCnt="0"/>
      <dgm:spPr/>
    </dgm:pt>
    <dgm:pt modelId="{39FBF952-0902-4A2D-8585-0F6B5D154CE8}" type="pres">
      <dgm:prSet presAssocID="{C6D9F5BE-702D-4954-9E95-58E89D0AB014}" presName="image3" presStyleLbl="node3" presStyleIdx="1"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ser"/>
        </a:ext>
      </dgm:extLst>
    </dgm:pt>
    <dgm:pt modelId="{9C97854D-1B01-4A9D-B969-C25826259FDB}" type="pres">
      <dgm:prSet presAssocID="{C6D9F5BE-702D-4954-9E95-58E89D0AB014}" presName="text3" presStyleLbl="revTx" presStyleIdx="3" presStyleCnt="9">
        <dgm:presLayoutVars>
          <dgm:chPref val="3"/>
        </dgm:presLayoutVars>
      </dgm:prSet>
      <dgm:spPr/>
    </dgm:pt>
    <dgm:pt modelId="{0421F288-B7D6-4EE5-88F9-15ECF318A5FE}" type="pres">
      <dgm:prSet presAssocID="{C6D9F5BE-702D-4954-9E95-58E89D0AB014}" presName="hierChild4" presStyleCnt="0"/>
      <dgm:spPr/>
    </dgm:pt>
    <dgm:pt modelId="{C977ADC6-527F-4948-9D2F-9C72E36B48FA}" type="pres">
      <dgm:prSet presAssocID="{6938F3F8-3182-4330-97A7-72B161634E68}" presName="Name17" presStyleLbl="parChTrans1D3" presStyleIdx="2" presStyleCnt="6"/>
      <dgm:spPr/>
    </dgm:pt>
    <dgm:pt modelId="{6972B2E3-E0F1-4E84-B163-C96A444423AC}" type="pres">
      <dgm:prSet presAssocID="{C3EC4AF4-2C9D-4066-9D64-7EBB4F28622B}" presName="hierRoot3" presStyleCnt="0"/>
      <dgm:spPr/>
    </dgm:pt>
    <dgm:pt modelId="{EFD0398B-75D6-40D3-845E-52666A69C75D}" type="pres">
      <dgm:prSet presAssocID="{C3EC4AF4-2C9D-4066-9D64-7EBB4F28622B}" presName="composite3" presStyleCnt="0"/>
      <dgm:spPr/>
    </dgm:pt>
    <dgm:pt modelId="{945C0D10-D4DD-4CE8-8C1E-0DD84A8DC5C8}" type="pres">
      <dgm:prSet presAssocID="{C3EC4AF4-2C9D-4066-9D64-7EBB4F28622B}" presName="image3" presStyleLbl="node3"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ser"/>
        </a:ext>
      </dgm:extLst>
    </dgm:pt>
    <dgm:pt modelId="{FF675AC4-8D7D-4C44-8617-8787CDBEA0B4}" type="pres">
      <dgm:prSet presAssocID="{C3EC4AF4-2C9D-4066-9D64-7EBB4F28622B}" presName="text3" presStyleLbl="revTx" presStyleIdx="4" presStyleCnt="9">
        <dgm:presLayoutVars>
          <dgm:chPref val="3"/>
        </dgm:presLayoutVars>
      </dgm:prSet>
      <dgm:spPr/>
    </dgm:pt>
    <dgm:pt modelId="{9177DE25-3ED3-4AC5-8EA1-E18E01CFE85E}" type="pres">
      <dgm:prSet presAssocID="{C3EC4AF4-2C9D-4066-9D64-7EBB4F28622B}" presName="hierChild4" presStyleCnt="0"/>
      <dgm:spPr/>
    </dgm:pt>
    <dgm:pt modelId="{7C17A9A3-CCF2-4046-A806-56C123F40141}" type="pres">
      <dgm:prSet presAssocID="{ECA84E1C-63E6-4D96-A1B0-9A24D9C92436}" presName="Name10" presStyleLbl="parChTrans1D2" presStyleIdx="1" presStyleCnt="2"/>
      <dgm:spPr/>
    </dgm:pt>
    <dgm:pt modelId="{4DD2A385-4969-4199-9229-2C34FEB8B633}" type="pres">
      <dgm:prSet presAssocID="{D8C8070D-2A64-400E-A68E-015FB1C6D650}" presName="hierRoot2" presStyleCnt="0"/>
      <dgm:spPr/>
    </dgm:pt>
    <dgm:pt modelId="{359436DB-4F95-4EDD-9364-94BFEB90450E}" type="pres">
      <dgm:prSet presAssocID="{D8C8070D-2A64-400E-A68E-015FB1C6D650}" presName="composite2" presStyleCnt="0"/>
      <dgm:spPr/>
    </dgm:pt>
    <dgm:pt modelId="{17D849D1-80C0-468E-9BAD-39A6E134CD68}" type="pres">
      <dgm:prSet presAssocID="{D8C8070D-2A64-400E-A68E-015FB1C6D650}" presName="image2" presStyleLbl="node2"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a:solidFill>
            <a:schemeClr val="accent1"/>
          </a:solidFill>
        </a:ln>
      </dgm:spPr>
      <dgm:extLst>
        <a:ext uri="{E40237B7-FDA0-4F09-8148-C483321AD2D9}">
          <dgm14:cNvPr xmlns:dgm14="http://schemas.microsoft.com/office/drawing/2010/diagram" id="0" name="" descr="User"/>
        </a:ext>
      </dgm:extLst>
    </dgm:pt>
    <dgm:pt modelId="{6055A17D-665C-4B73-92CF-5CA65C12868A}" type="pres">
      <dgm:prSet presAssocID="{D8C8070D-2A64-400E-A68E-015FB1C6D650}" presName="text2" presStyleLbl="revTx" presStyleIdx="5" presStyleCnt="9">
        <dgm:presLayoutVars>
          <dgm:chPref val="3"/>
        </dgm:presLayoutVars>
      </dgm:prSet>
      <dgm:spPr/>
    </dgm:pt>
    <dgm:pt modelId="{0DE689A3-69A1-430A-BB77-8ADB21AEA849}" type="pres">
      <dgm:prSet presAssocID="{D8C8070D-2A64-400E-A68E-015FB1C6D650}" presName="hierChild3" presStyleCnt="0"/>
      <dgm:spPr/>
    </dgm:pt>
    <dgm:pt modelId="{C3AF14FA-E807-409C-BD42-594713A1BF3F}" type="pres">
      <dgm:prSet presAssocID="{63E5B352-3439-4855-9D1C-FB6168EC545A}" presName="Name17" presStyleLbl="parChTrans1D3" presStyleIdx="3" presStyleCnt="6"/>
      <dgm:spPr/>
    </dgm:pt>
    <dgm:pt modelId="{14B60352-A96E-4E77-9099-36AA8BD419C5}" type="pres">
      <dgm:prSet presAssocID="{3377941E-CC64-4811-BFAF-B2B22B97820E}" presName="hierRoot3" presStyleCnt="0"/>
      <dgm:spPr/>
    </dgm:pt>
    <dgm:pt modelId="{D3065779-5EDA-4FEA-B65A-8498F063E8A6}" type="pres">
      <dgm:prSet presAssocID="{3377941E-CC64-4811-BFAF-B2B22B97820E}" presName="composite3" presStyleCnt="0"/>
      <dgm:spPr/>
    </dgm:pt>
    <dgm:pt modelId="{73D9478B-CAF8-4DA2-B950-B856144A3ABC}" type="pres">
      <dgm:prSet presAssocID="{3377941E-CC64-4811-BFAF-B2B22B97820E}" presName="image3" presStyleLbl="node3"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ser"/>
        </a:ext>
      </dgm:extLst>
    </dgm:pt>
    <dgm:pt modelId="{6FA81AB1-69FD-4CFB-ADC9-757A615AE10D}" type="pres">
      <dgm:prSet presAssocID="{3377941E-CC64-4811-BFAF-B2B22B97820E}" presName="text3" presStyleLbl="revTx" presStyleIdx="6" presStyleCnt="9">
        <dgm:presLayoutVars>
          <dgm:chPref val="3"/>
        </dgm:presLayoutVars>
      </dgm:prSet>
      <dgm:spPr/>
    </dgm:pt>
    <dgm:pt modelId="{96F7FEF6-718A-41D6-92DC-33AF997D929A}" type="pres">
      <dgm:prSet presAssocID="{3377941E-CC64-4811-BFAF-B2B22B97820E}" presName="hierChild4" presStyleCnt="0"/>
      <dgm:spPr/>
    </dgm:pt>
    <dgm:pt modelId="{73833CDA-52DB-4EEB-B820-405D691E7053}" type="pres">
      <dgm:prSet presAssocID="{C20A3B86-813C-4A2E-A4A4-C9D607241B11}" presName="Name17" presStyleLbl="parChTrans1D3" presStyleIdx="4" presStyleCnt="6"/>
      <dgm:spPr/>
    </dgm:pt>
    <dgm:pt modelId="{FF49F77E-89DB-49AC-B65B-5382EB57CA8D}" type="pres">
      <dgm:prSet presAssocID="{CDA2C284-C840-4F2C-8558-73BB48730EEA}" presName="hierRoot3" presStyleCnt="0"/>
      <dgm:spPr/>
    </dgm:pt>
    <dgm:pt modelId="{EC45E784-B711-4C2B-A726-43E57E0A3E7F}" type="pres">
      <dgm:prSet presAssocID="{CDA2C284-C840-4F2C-8558-73BB48730EEA}" presName="composite3" presStyleCnt="0"/>
      <dgm:spPr/>
    </dgm:pt>
    <dgm:pt modelId="{AB61FDC4-06E1-4BEA-9EDF-B49699300A82}" type="pres">
      <dgm:prSet presAssocID="{CDA2C284-C840-4F2C-8558-73BB48730EEA}" presName="image3" presStyleLbl="node3" presStyleIdx="4"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ser"/>
        </a:ext>
      </dgm:extLst>
    </dgm:pt>
    <dgm:pt modelId="{D4D33E93-E535-46B6-9E47-7DF815689E51}" type="pres">
      <dgm:prSet presAssocID="{CDA2C284-C840-4F2C-8558-73BB48730EEA}" presName="text3" presStyleLbl="revTx" presStyleIdx="7" presStyleCnt="9">
        <dgm:presLayoutVars>
          <dgm:chPref val="3"/>
        </dgm:presLayoutVars>
      </dgm:prSet>
      <dgm:spPr/>
    </dgm:pt>
    <dgm:pt modelId="{6F271965-FA1B-466B-A1AF-914DB7587BD2}" type="pres">
      <dgm:prSet presAssocID="{CDA2C284-C840-4F2C-8558-73BB48730EEA}" presName="hierChild4" presStyleCnt="0"/>
      <dgm:spPr/>
    </dgm:pt>
    <dgm:pt modelId="{D3CB4D97-3E52-49AD-A994-593F659BFE2C}" type="pres">
      <dgm:prSet presAssocID="{D00BBE89-F8E7-4670-8EFA-6DC68236FBA8}" presName="Name17" presStyleLbl="parChTrans1D3" presStyleIdx="5" presStyleCnt="6"/>
      <dgm:spPr/>
    </dgm:pt>
    <dgm:pt modelId="{15813977-ABE6-422D-A8AB-58C12BACD6B9}" type="pres">
      <dgm:prSet presAssocID="{F7BB4F09-1891-4C3A-B75B-5B8B7EC12A61}" presName="hierRoot3" presStyleCnt="0"/>
      <dgm:spPr/>
    </dgm:pt>
    <dgm:pt modelId="{4C1AE2FA-8810-4E54-AD43-FA7C94558E8A}" type="pres">
      <dgm:prSet presAssocID="{F7BB4F09-1891-4C3A-B75B-5B8B7EC12A61}" presName="composite3" presStyleCnt="0"/>
      <dgm:spPr/>
    </dgm:pt>
    <dgm:pt modelId="{BBCD4180-2A27-4FA4-88FF-A1D9DC24A1DE}" type="pres">
      <dgm:prSet presAssocID="{F7BB4F09-1891-4C3A-B75B-5B8B7EC12A61}" presName="image3" presStyleLbl="node3" presStyleIdx="5"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ser"/>
        </a:ext>
      </dgm:extLst>
    </dgm:pt>
    <dgm:pt modelId="{5B395A49-690A-40D6-B372-3C37885820A5}" type="pres">
      <dgm:prSet presAssocID="{F7BB4F09-1891-4C3A-B75B-5B8B7EC12A61}" presName="text3" presStyleLbl="revTx" presStyleIdx="8" presStyleCnt="9">
        <dgm:presLayoutVars>
          <dgm:chPref val="3"/>
        </dgm:presLayoutVars>
      </dgm:prSet>
      <dgm:spPr/>
    </dgm:pt>
    <dgm:pt modelId="{748B9BE9-DEDC-4E7D-8B05-0CB2FE139E46}" type="pres">
      <dgm:prSet presAssocID="{F7BB4F09-1891-4C3A-B75B-5B8B7EC12A61}" presName="hierChild4" presStyleCnt="0"/>
      <dgm:spPr/>
    </dgm:pt>
  </dgm:ptLst>
  <dgm:cxnLst>
    <dgm:cxn modelId="{CBC5530B-7BE5-42B8-AE73-C39F184D04E4}" srcId="{9A68EF39-4237-4771-B195-72BAF23F7E3C}" destId="{C6D9F5BE-702D-4954-9E95-58E89D0AB014}" srcOrd="1" destOrd="0" parTransId="{DFB325AA-0B74-48E6-A98E-BCFE795ADC4F}" sibTransId="{E6EA1D45-F84E-4973-A1C4-DD64E0F3A8EC}"/>
    <dgm:cxn modelId="{0CE5010E-373C-4DD0-8BD6-AE149050C020}" type="presOf" srcId="{63E5B352-3439-4855-9D1C-FB6168EC545A}" destId="{C3AF14FA-E807-409C-BD42-594713A1BF3F}" srcOrd="0" destOrd="0" presId="urn:microsoft.com/office/officeart/2009/layout/CirclePictureHierarchy"/>
    <dgm:cxn modelId="{F79D9929-9E79-4537-8F77-723AEC6012BC}" srcId="{18527B0E-1613-4634-88E3-A54C2DB02DDF}" destId="{9A68EF39-4237-4771-B195-72BAF23F7E3C}" srcOrd="0" destOrd="0" parTransId="{B798B38B-C936-4D68-AA53-2C94B227A48A}" sibTransId="{AF1B02A3-90EC-4399-9142-7CDD1D05917A}"/>
    <dgm:cxn modelId="{4E49B745-35FD-48B1-A67D-B0C152E6A14E}" srcId="{DF2D8980-FA2C-497C-B9E3-9C5A90D657DD}" destId="{18527B0E-1613-4634-88E3-A54C2DB02DDF}" srcOrd="0" destOrd="0" parTransId="{2A379F30-A339-4798-BB63-07A2CB7F31FF}" sibTransId="{D1FF5055-520D-4E3F-82BC-A23D638CA61D}"/>
    <dgm:cxn modelId="{5951B766-9205-4EBA-B396-5B3AB9E4D80C}" srcId="{D8C8070D-2A64-400E-A68E-015FB1C6D650}" destId="{F7BB4F09-1891-4C3A-B75B-5B8B7EC12A61}" srcOrd="2" destOrd="0" parTransId="{D00BBE89-F8E7-4670-8EFA-6DC68236FBA8}" sibTransId="{D38CE552-10ED-485C-B917-B2C3C69B0287}"/>
    <dgm:cxn modelId="{AF78E747-7271-43FA-ADAE-A3EF7D2A57BD}" srcId="{18527B0E-1613-4634-88E3-A54C2DB02DDF}" destId="{D8C8070D-2A64-400E-A68E-015FB1C6D650}" srcOrd="1" destOrd="0" parTransId="{ECA84E1C-63E6-4D96-A1B0-9A24D9C92436}" sibTransId="{F4CFAA50-D53F-4244-9695-EFBF97C6817D}"/>
    <dgm:cxn modelId="{5C535068-23E1-43A6-B0A3-4C8A59B4BFF9}" type="presOf" srcId="{DFB325AA-0B74-48E6-A98E-BCFE795ADC4F}" destId="{52337BCD-2966-4384-8E25-9A1178E6B72B}" srcOrd="0" destOrd="0" presId="urn:microsoft.com/office/officeart/2009/layout/CirclePictureHierarchy"/>
    <dgm:cxn modelId="{0E1BE269-3AFD-4971-B1B2-5E1F2B0F015C}" type="presOf" srcId="{D00BBE89-F8E7-4670-8EFA-6DC68236FBA8}" destId="{D3CB4D97-3E52-49AD-A994-593F659BFE2C}" srcOrd="0" destOrd="0" presId="urn:microsoft.com/office/officeart/2009/layout/CirclePictureHierarchy"/>
    <dgm:cxn modelId="{489FF54B-E229-461A-9432-B59FD2B7F14D}" srcId="{D8C8070D-2A64-400E-A68E-015FB1C6D650}" destId="{3377941E-CC64-4811-BFAF-B2B22B97820E}" srcOrd="0" destOrd="0" parTransId="{63E5B352-3439-4855-9D1C-FB6168EC545A}" sibTransId="{F63A3C2B-F3D9-45F6-993D-2727933CA245}"/>
    <dgm:cxn modelId="{270A3A53-07C7-4C99-A399-CEE82F97E69D}" type="presOf" srcId="{C20A3B86-813C-4A2E-A4A4-C9D607241B11}" destId="{73833CDA-52DB-4EEB-B820-405D691E7053}" srcOrd="0" destOrd="0" presId="urn:microsoft.com/office/officeart/2009/layout/CirclePictureHierarchy"/>
    <dgm:cxn modelId="{6DD61378-D260-46DA-8C97-F4348DFE9E62}" srcId="{9A68EF39-4237-4771-B195-72BAF23F7E3C}" destId="{523E5B99-C804-4BF9-AB29-4E304208014F}" srcOrd="0" destOrd="0" parTransId="{3E81F47E-2D96-489E-A9A1-71A363319CDD}" sibTransId="{0FA4D74E-AF48-4A04-A989-7ED0D5C34166}"/>
    <dgm:cxn modelId="{D199F378-8B00-4E1C-B1E9-CC8465EBC109}" type="presOf" srcId="{ECA84E1C-63E6-4D96-A1B0-9A24D9C92436}" destId="{7C17A9A3-CCF2-4046-A806-56C123F40141}" srcOrd="0" destOrd="0" presId="urn:microsoft.com/office/officeart/2009/layout/CirclePictureHierarchy"/>
    <dgm:cxn modelId="{ADDD697B-173F-482C-8385-9591B460E79D}" type="presOf" srcId="{B798B38B-C936-4D68-AA53-2C94B227A48A}" destId="{24085CE2-BE54-40E3-9442-D8E2640C0354}" srcOrd="0" destOrd="0" presId="urn:microsoft.com/office/officeart/2009/layout/CirclePictureHierarchy"/>
    <dgm:cxn modelId="{125DE57B-67AB-47D7-8829-4045F695323B}" type="presOf" srcId="{C3EC4AF4-2C9D-4066-9D64-7EBB4F28622B}" destId="{FF675AC4-8D7D-4C44-8617-8787CDBEA0B4}" srcOrd="0" destOrd="0" presId="urn:microsoft.com/office/officeart/2009/layout/CirclePictureHierarchy"/>
    <dgm:cxn modelId="{835A988C-446D-48A1-9D45-F6C04A32A2DF}" type="presOf" srcId="{18527B0E-1613-4634-88E3-A54C2DB02DDF}" destId="{59628EB9-E4E6-431A-BB97-6AB5A866D891}" srcOrd="0" destOrd="0" presId="urn:microsoft.com/office/officeart/2009/layout/CirclePictureHierarchy"/>
    <dgm:cxn modelId="{BA48B78C-6B86-445A-9816-2051C2FB495A}" type="presOf" srcId="{6938F3F8-3182-4330-97A7-72B161634E68}" destId="{C977ADC6-527F-4948-9D2F-9C72E36B48FA}" srcOrd="0" destOrd="0" presId="urn:microsoft.com/office/officeart/2009/layout/CirclePictureHierarchy"/>
    <dgm:cxn modelId="{9028FAAB-C3AC-4BFD-A166-F8AA59FA86D2}" type="presOf" srcId="{C6D9F5BE-702D-4954-9E95-58E89D0AB014}" destId="{9C97854D-1B01-4A9D-B969-C25826259FDB}" srcOrd="0" destOrd="0" presId="urn:microsoft.com/office/officeart/2009/layout/CirclePictureHierarchy"/>
    <dgm:cxn modelId="{D50847B0-2869-437B-90EA-280BCD2832DD}" type="presOf" srcId="{CDA2C284-C840-4F2C-8558-73BB48730EEA}" destId="{D4D33E93-E535-46B6-9E47-7DF815689E51}" srcOrd="0" destOrd="0" presId="urn:microsoft.com/office/officeart/2009/layout/CirclePictureHierarchy"/>
    <dgm:cxn modelId="{F917C0B0-EC4F-4176-A2ED-4A99C067D9C4}" type="presOf" srcId="{D8C8070D-2A64-400E-A68E-015FB1C6D650}" destId="{6055A17D-665C-4B73-92CF-5CA65C12868A}" srcOrd="0" destOrd="0" presId="urn:microsoft.com/office/officeart/2009/layout/CirclePictureHierarchy"/>
    <dgm:cxn modelId="{EC8894B1-D20C-485E-972D-24A9C3626758}" type="presOf" srcId="{523E5B99-C804-4BF9-AB29-4E304208014F}" destId="{5B6D7C01-1D7B-42FB-BD84-89171A8C4325}" srcOrd="0" destOrd="0" presId="urn:microsoft.com/office/officeart/2009/layout/CirclePictureHierarchy"/>
    <dgm:cxn modelId="{9F6B8EBD-1DB2-4A73-81D4-E03948665F2D}" srcId="{9A68EF39-4237-4771-B195-72BAF23F7E3C}" destId="{C3EC4AF4-2C9D-4066-9D64-7EBB4F28622B}" srcOrd="2" destOrd="0" parTransId="{6938F3F8-3182-4330-97A7-72B161634E68}" sibTransId="{B7005BEC-B475-4555-A35C-9E33557C21C7}"/>
    <dgm:cxn modelId="{2366B7BD-DAEC-4E50-97C7-46752D0D4736}" type="presOf" srcId="{F7BB4F09-1891-4C3A-B75B-5B8B7EC12A61}" destId="{5B395A49-690A-40D6-B372-3C37885820A5}" srcOrd="0" destOrd="0" presId="urn:microsoft.com/office/officeart/2009/layout/CirclePictureHierarchy"/>
    <dgm:cxn modelId="{14D6D1BF-131F-4362-A9EB-4B13F5979472}" type="presOf" srcId="{9A68EF39-4237-4771-B195-72BAF23F7E3C}" destId="{495EB255-8991-4BF0-AE4F-3C96D126E3DA}" srcOrd="0" destOrd="0" presId="urn:microsoft.com/office/officeart/2009/layout/CirclePictureHierarchy"/>
    <dgm:cxn modelId="{4A7C14CC-2109-43A2-A686-6400434FDF3E}" type="presOf" srcId="{3E81F47E-2D96-489E-A9A1-71A363319CDD}" destId="{5A42A687-3218-480B-B373-D47AEC515A81}" srcOrd="0" destOrd="0" presId="urn:microsoft.com/office/officeart/2009/layout/CirclePictureHierarchy"/>
    <dgm:cxn modelId="{83CEEAD9-7BA6-4549-AEEE-ABB76C0C2DC5}" type="presOf" srcId="{DF2D8980-FA2C-497C-B9E3-9C5A90D657DD}" destId="{DF4729D5-A9B2-4242-A4FE-BA83F7648712}" srcOrd="0" destOrd="0" presId="urn:microsoft.com/office/officeart/2009/layout/CirclePictureHierarchy"/>
    <dgm:cxn modelId="{ABB2AFDD-BEF5-486E-A809-BFE8A625CCF6}" type="presOf" srcId="{3377941E-CC64-4811-BFAF-B2B22B97820E}" destId="{6FA81AB1-69FD-4CFB-ADC9-757A615AE10D}" srcOrd="0" destOrd="0" presId="urn:microsoft.com/office/officeart/2009/layout/CirclePictureHierarchy"/>
    <dgm:cxn modelId="{E57B8EFA-84E0-43DA-9E9D-B86B7C0565AB}" srcId="{D8C8070D-2A64-400E-A68E-015FB1C6D650}" destId="{CDA2C284-C840-4F2C-8558-73BB48730EEA}" srcOrd="1" destOrd="0" parTransId="{C20A3B86-813C-4A2E-A4A4-C9D607241B11}" sibTransId="{2A35276A-2293-448A-B00D-C0DE48DEBD78}"/>
    <dgm:cxn modelId="{B61E95B4-A850-49D7-B8F3-DBCAE7F2B211}" type="presParOf" srcId="{DF4729D5-A9B2-4242-A4FE-BA83F7648712}" destId="{99B7EB9F-775C-4540-80A5-6C169B103D52}" srcOrd="0" destOrd="0" presId="urn:microsoft.com/office/officeart/2009/layout/CirclePictureHierarchy"/>
    <dgm:cxn modelId="{ABBC8226-49D0-4150-A55F-53ECE8730A28}" type="presParOf" srcId="{99B7EB9F-775C-4540-80A5-6C169B103D52}" destId="{0BAFA198-012B-4D4D-ACA0-23E3E1860F29}" srcOrd="0" destOrd="0" presId="urn:microsoft.com/office/officeart/2009/layout/CirclePictureHierarchy"/>
    <dgm:cxn modelId="{1D16E36C-F2FC-410C-AED8-2389CFF9CAFF}" type="presParOf" srcId="{0BAFA198-012B-4D4D-ACA0-23E3E1860F29}" destId="{FA58ED39-B8D0-48C5-A1B7-2ECD6890446C}" srcOrd="0" destOrd="0" presId="urn:microsoft.com/office/officeart/2009/layout/CirclePictureHierarchy"/>
    <dgm:cxn modelId="{DE9B2BD9-A7BC-49E0-819F-F0FE9BE4DC1F}" type="presParOf" srcId="{0BAFA198-012B-4D4D-ACA0-23E3E1860F29}" destId="{59628EB9-E4E6-431A-BB97-6AB5A866D891}" srcOrd="1" destOrd="0" presId="urn:microsoft.com/office/officeart/2009/layout/CirclePictureHierarchy"/>
    <dgm:cxn modelId="{6D940B4B-6807-4AD1-A70C-62404594611D}" type="presParOf" srcId="{99B7EB9F-775C-4540-80A5-6C169B103D52}" destId="{681D2F08-D8B7-44B0-B20B-7C0B36FBD030}" srcOrd="1" destOrd="0" presId="urn:microsoft.com/office/officeart/2009/layout/CirclePictureHierarchy"/>
    <dgm:cxn modelId="{46254CE6-2EAB-44DF-A177-F3D53EC8E183}" type="presParOf" srcId="{681D2F08-D8B7-44B0-B20B-7C0B36FBD030}" destId="{24085CE2-BE54-40E3-9442-D8E2640C0354}" srcOrd="0" destOrd="0" presId="urn:microsoft.com/office/officeart/2009/layout/CirclePictureHierarchy"/>
    <dgm:cxn modelId="{B04AC7C2-4B6A-4B4A-9552-799F9DF81926}" type="presParOf" srcId="{681D2F08-D8B7-44B0-B20B-7C0B36FBD030}" destId="{2F0DCBC4-D40D-4832-A9B6-2487B1F33112}" srcOrd="1" destOrd="0" presId="urn:microsoft.com/office/officeart/2009/layout/CirclePictureHierarchy"/>
    <dgm:cxn modelId="{CC410050-5CBC-4962-A79E-C5E1F06FE508}" type="presParOf" srcId="{2F0DCBC4-D40D-4832-A9B6-2487B1F33112}" destId="{26FDD5E2-245B-4893-826B-66456FC9E9EB}" srcOrd="0" destOrd="0" presId="urn:microsoft.com/office/officeart/2009/layout/CirclePictureHierarchy"/>
    <dgm:cxn modelId="{54F8EC50-8584-4C27-971F-4F63A9621006}" type="presParOf" srcId="{26FDD5E2-245B-4893-826B-66456FC9E9EB}" destId="{73E4B9F7-071B-412C-A0F8-D369010A5148}" srcOrd="0" destOrd="0" presId="urn:microsoft.com/office/officeart/2009/layout/CirclePictureHierarchy"/>
    <dgm:cxn modelId="{DB505500-0C5B-4F2E-8D61-5AF48D82CA45}" type="presParOf" srcId="{26FDD5E2-245B-4893-826B-66456FC9E9EB}" destId="{495EB255-8991-4BF0-AE4F-3C96D126E3DA}" srcOrd="1" destOrd="0" presId="urn:microsoft.com/office/officeart/2009/layout/CirclePictureHierarchy"/>
    <dgm:cxn modelId="{8BF9E22A-7067-4763-B8B7-7821CB714667}" type="presParOf" srcId="{2F0DCBC4-D40D-4832-A9B6-2487B1F33112}" destId="{BC811E46-435A-4F19-8992-BA09A2E1D41D}" srcOrd="1" destOrd="0" presId="urn:microsoft.com/office/officeart/2009/layout/CirclePictureHierarchy"/>
    <dgm:cxn modelId="{06E3C55A-3E4B-4700-8C76-4929E06CE802}" type="presParOf" srcId="{BC811E46-435A-4F19-8992-BA09A2E1D41D}" destId="{5A42A687-3218-480B-B373-D47AEC515A81}" srcOrd="0" destOrd="0" presId="urn:microsoft.com/office/officeart/2009/layout/CirclePictureHierarchy"/>
    <dgm:cxn modelId="{2E2DC8FA-5082-4C20-B456-53F7485E1E65}" type="presParOf" srcId="{BC811E46-435A-4F19-8992-BA09A2E1D41D}" destId="{0352F1D1-24A2-4A77-9CB1-67D6B2481877}" srcOrd="1" destOrd="0" presId="urn:microsoft.com/office/officeart/2009/layout/CirclePictureHierarchy"/>
    <dgm:cxn modelId="{DE0A8624-4582-4C95-AD77-A299B7C93615}" type="presParOf" srcId="{0352F1D1-24A2-4A77-9CB1-67D6B2481877}" destId="{F6D7F6D9-E28F-4015-AB8B-2F00654EE9FD}" srcOrd="0" destOrd="0" presId="urn:microsoft.com/office/officeart/2009/layout/CirclePictureHierarchy"/>
    <dgm:cxn modelId="{CEC9B7D8-1EF0-47D7-A56B-1582B360CB0F}" type="presParOf" srcId="{F6D7F6D9-E28F-4015-AB8B-2F00654EE9FD}" destId="{49CBABA2-604E-4694-8CB0-46AF9CCCCE66}" srcOrd="0" destOrd="0" presId="urn:microsoft.com/office/officeart/2009/layout/CirclePictureHierarchy"/>
    <dgm:cxn modelId="{FE1629C3-51BB-4C4B-B610-BFBE512D9143}" type="presParOf" srcId="{F6D7F6D9-E28F-4015-AB8B-2F00654EE9FD}" destId="{5B6D7C01-1D7B-42FB-BD84-89171A8C4325}" srcOrd="1" destOrd="0" presId="urn:microsoft.com/office/officeart/2009/layout/CirclePictureHierarchy"/>
    <dgm:cxn modelId="{DCB580C9-6DE6-47EA-8896-3D6583B4773D}" type="presParOf" srcId="{0352F1D1-24A2-4A77-9CB1-67D6B2481877}" destId="{95AB4871-6148-4498-88ED-54D7010BF1EF}" srcOrd="1" destOrd="0" presId="urn:microsoft.com/office/officeart/2009/layout/CirclePictureHierarchy"/>
    <dgm:cxn modelId="{346546E3-EBF5-4FC7-98EC-A7F1F19F92D3}" type="presParOf" srcId="{BC811E46-435A-4F19-8992-BA09A2E1D41D}" destId="{52337BCD-2966-4384-8E25-9A1178E6B72B}" srcOrd="2" destOrd="0" presId="urn:microsoft.com/office/officeart/2009/layout/CirclePictureHierarchy"/>
    <dgm:cxn modelId="{FAA43592-F8B6-4AF5-AA7A-2FE4C31151DD}" type="presParOf" srcId="{BC811E46-435A-4F19-8992-BA09A2E1D41D}" destId="{FAE8E122-3D13-411A-9A5D-1FE62D50C1A7}" srcOrd="3" destOrd="0" presId="urn:microsoft.com/office/officeart/2009/layout/CirclePictureHierarchy"/>
    <dgm:cxn modelId="{E8F7CDFB-111F-4306-876C-B50CEA17C037}" type="presParOf" srcId="{FAE8E122-3D13-411A-9A5D-1FE62D50C1A7}" destId="{A719FE86-43B4-40F3-B5CB-D810315392F8}" srcOrd="0" destOrd="0" presId="urn:microsoft.com/office/officeart/2009/layout/CirclePictureHierarchy"/>
    <dgm:cxn modelId="{FB77B730-401E-4E4C-A942-1B9D423D9BDD}" type="presParOf" srcId="{A719FE86-43B4-40F3-B5CB-D810315392F8}" destId="{39FBF952-0902-4A2D-8585-0F6B5D154CE8}" srcOrd="0" destOrd="0" presId="urn:microsoft.com/office/officeart/2009/layout/CirclePictureHierarchy"/>
    <dgm:cxn modelId="{B1212FBE-1ACE-4B94-8937-F3207FA45CFE}" type="presParOf" srcId="{A719FE86-43B4-40F3-B5CB-D810315392F8}" destId="{9C97854D-1B01-4A9D-B969-C25826259FDB}" srcOrd="1" destOrd="0" presId="urn:microsoft.com/office/officeart/2009/layout/CirclePictureHierarchy"/>
    <dgm:cxn modelId="{5E71F6C0-90A1-4351-B80A-391A033FA9C9}" type="presParOf" srcId="{FAE8E122-3D13-411A-9A5D-1FE62D50C1A7}" destId="{0421F288-B7D6-4EE5-88F9-15ECF318A5FE}" srcOrd="1" destOrd="0" presId="urn:microsoft.com/office/officeart/2009/layout/CirclePictureHierarchy"/>
    <dgm:cxn modelId="{C25DCD15-3313-446D-A201-C4FB694BED02}" type="presParOf" srcId="{BC811E46-435A-4F19-8992-BA09A2E1D41D}" destId="{C977ADC6-527F-4948-9D2F-9C72E36B48FA}" srcOrd="4" destOrd="0" presId="urn:microsoft.com/office/officeart/2009/layout/CirclePictureHierarchy"/>
    <dgm:cxn modelId="{A1AF7ABA-F200-4C1A-98AD-46308FF6B7C5}" type="presParOf" srcId="{BC811E46-435A-4F19-8992-BA09A2E1D41D}" destId="{6972B2E3-E0F1-4E84-B163-C96A444423AC}" srcOrd="5" destOrd="0" presId="urn:microsoft.com/office/officeart/2009/layout/CirclePictureHierarchy"/>
    <dgm:cxn modelId="{2ABB7E6E-1F81-4D7E-A61B-9DC33089F365}" type="presParOf" srcId="{6972B2E3-E0F1-4E84-B163-C96A444423AC}" destId="{EFD0398B-75D6-40D3-845E-52666A69C75D}" srcOrd="0" destOrd="0" presId="urn:microsoft.com/office/officeart/2009/layout/CirclePictureHierarchy"/>
    <dgm:cxn modelId="{77A4F287-05D0-444A-ADAE-D127DDA90FF2}" type="presParOf" srcId="{EFD0398B-75D6-40D3-845E-52666A69C75D}" destId="{945C0D10-D4DD-4CE8-8C1E-0DD84A8DC5C8}" srcOrd="0" destOrd="0" presId="urn:microsoft.com/office/officeart/2009/layout/CirclePictureHierarchy"/>
    <dgm:cxn modelId="{1441D01E-9DA6-4F27-95E4-83369F30CBBE}" type="presParOf" srcId="{EFD0398B-75D6-40D3-845E-52666A69C75D}" destId="{FF675AC4-8D7D-4C44-8617-8787CDBEA0B4}" srcOrd="1" destOrd="0" presId="urn:microsoft.com/office/officeart/2009/layout/CirclePictureHierarchy"/>
    <dgm:cxn modelId="{2B501C40-BABF-436C-8F65-C441543BC758}" type="presParOf" srcId="{6972B2E3-E0F1-4E84-B163-C96A444423AC}" destId="{9177DE25-3ED3-4AC5-8EA1-E18E01CFE85E}" srcOrd="1" destOrd="0" presId="urn:microsoft.com/office/officeart/2009/layout/CirclePictureHierarchy"/>
    <dgm:cxn modelId="{11FC6931-D511-4511-BD69-B31C3DC21A51}" type="presParOf" srcId="{681D2F08-D8B7-44B0-B20B-7C0B36FBD030}" destId="{7C17A9A3-CCF2-4046-A806-56C123F40141}" srcOrd="2" destOrd="0" presId="urn:microsoft.com/office/officeart/2009/layout/CirclePictureHierarchy"/>
    <dgm:cxn modelId="{9872F2C8-A745-48E2-8152-6C3A39993D83}" type="presParOf" srcId="{681D2F08-D8B7-44B0-B20B-7C0B36FBD030}" destId="{4DD2A385-4969-4199-9229-2C34FEB8B633}" srcOrd="3" destOrd="0" presId="urn:microsoft.com/office/officeart/2009/layout/CirclePictureHierarchy"/>
    <dgm:cxn modelId="{DE9F7962-2939-43B1-8004-B46E62A9FA0C}" type="presParOf" srcId="{4DD2A385-4969-4199-9229-2C34FEB8B633}" destId="{359436DB-4F95-4EDD-9364-94BFEB90450E}" srcOrd="0" destOrd="0" presId="urn:microsoft.com/office/officeart/2009/layout/CirclePictureHierarchy"/>
    <dgm:cxn modelId="{C9D65072-373C-4C64-949F-1267AD5D2DEF}" type="presParOf" srcId="{359436DB-4F95-4EDD-9364-94BFEB90450E}" destId="{17D849D1-80C0-468E-9BAD-39A6E134CD68}" srcOrd="0" destOrd="0" presId="urn:microsoft.com/office/officeart/2009/layout/CirclePictureHierarchy"/>
    <dgm:cxn modelId="{D5C71539-646D-4C33-BE83-3863AA8D3ADF}" type="presParOf" srcId="{359436DB-4F95-4EDD-9364-94BFEB90450E}" destId="{6055A17D-665C-4B73-92CF-5CA65C12868A}" srcOrd="1" destOrd="0" presId="urn:microsoft.com/office/officeart/2009/layout/CirclePictureHierarchy"/>
    <dgm:cxn modelId="{5D7AEA23-8393-4072-8A1C-959F4213483E}" type="presParOf" srcId="{4DD2A385-4969-4199-9229-2C34FEB8B633}" destId="{0DE689A3-69A1-430A-BB77-8ADB21AEA849}" srcOrd="1" destOrd="0" presId="urn:microsoft.com/office/officeart/2009/layout/CirclePictureHierarchy"/>
    <dgm:cxn modelId="{4D24181C-A63C-4486-A7AB-361D8B50D646}" type="presParOf" srcId="{0DE689A3-69A1-430A-BB77-8ADB21AEA849}" destId="{C3AF14FA-E807-409C-BD42-594713A1BF3F}" srcOrd="0" destOrd="0" presId="urn:microsoft.com/office/officeart/2009/layout/CirclePictureHierarchy"/>
    <dgm:cxn modelId="{D0C74936-02EE-4AD0-827B-09D39297F87F}" type="presParOf" srcId="{0DE689A3-69A1-430A-BB77-8ADB21AEA849}" destId="{14B60352-A96E-4E77-9099-36AA8BD419C5}" srcOrd="1" destOrd="0" presId="urn:microsoft.com/office/officeart/2009/layout/CirclePictureHierarchy"/>
    <dgm:cxn modelId="{58C0AD38-332B-4F03-92AB-6753D544F4DC}" type="presParOf" srcId="{14B60352-A96E-4E77-9099-36AA8BD419C5}" destId="{D3065779-5EDA-4FEA-B65A-8498F063E8A6}" srcOrd="0" destOrd="0" presId="urn:microsoft.com/office/officeart/2009/layout/CirclePictureHierarchy"/>
    <dgm:cxn modelId="{8D8B701C-B2CB-4F5D-9F2E-D1CF01781028}" type="presParOf" srcId="{D3065779-5EDA-4FEA-B65A-8498F063E8A6}" destId="{73D9478B-CAF8-4DA2-B950-B856144A3ABC}" srcOrd="0" destOrd="0" presId="urn:microsoft.com/office/officeart/2009/layout/CirclePictureHierarchy"/>
    <dgm:cxn modelId="{892E58D6-6180-4372-987F-3F3DCDE5EDAA}" type="presParOf" srcId="{D3065779-5EDA-4FEA-B65A-8498F063E8A6}" destId="{6FA81AB1-69FD-4CFB-ADC9-757A615AE10D}" srcOrd="1" destOrd="0" presId="urn:microsoft.com/office/officeart/2009/layout/CirclePictureHierarchy"/>
    <dgm:cxn modelId="{50BB6524-E4B1-4BF4-9998-BB1F1ACA75FA}" type="presParOf" srcId="{14B60352-A96E-4E77-9099-36AA8BD419C5}" destId="{96F7FEF6-718A-41D6-92DC-33AF997D929A}" srcOrd="1" destOrd="0" presId="urn:microsoft.com/office/officeart/2009/layout/CirclePictureHierarchy"/>
    <dgm:cxn modelId="{4199E8E2-B279-4069-B0C8-A4BB576D31BE}" type="presParOf" srcId="{0DE689A3-69A1-430A-BB77-8ADB21AEA849}" destId="{73833CDA-52DB-4EEB-B820-405D691E7053}" srcOrd="2" destOrd="0" presId="urn:microsoft.com/office/officeart/2009/layout/CirclePictureHierarchy"/>
    <dgm:cxn modelId="{F3744639-C0DA-4C1E-8E31-CDE01C568E04}" type="presParOf" srcId="{0DE689A3-69A1-430A-BB77-8ADB21AEA849}" destId="{FF49F77E-89DB-49AC-B65B-5382EB57CA8D}" srcOrd="3" destOrd="0" presId="urn:microsoft.com/office/officeart/2009/layout/CirclePictureHierarchy"/>
    <dgm:cxn modelId="{6AD80528-2079-41E3-8EEB-0CDD9C984C72}" type="presParOf" srcId="{FF49F77E-89DB-49AC-B65B-5382EB57CA8D}" destId="{EC45E784-B711-4C2B-A726-43E57E0A3E7F}" srcOrd="0" destOrd="0" presId="urn:microsoft.com/office/officeart/2009/layout/CirclePictureHierarchy"/>
    <dgm:cxn modelId="{D7121EB8-A93D-406C-A873-018A1F587433}" type="presParOf" srcId="{EC45E784-B711-4C2B-A726-43E57E0A3E7F}" destId="{AB61FDC4-06E1-4BEA-9EDF-B49699300A82}" srcOrd="0" destOrd="0" presId="urn:microsoft.com/office/officeart/2009/layout/CirclePictureHierarchy"/>
    <dgm:cxn modelId="{1F533623-A62A-4E28-B4EF-C7B95423758A}" type="presParOf" srcId="{EC45E784-B711-4C2B-A726-43E57E0A3E7F}" destId="{D4D33E93-E535-46B6-9E47-7DF815689E51}" srcOrd="1" destOrd="0" presId="urn:microsoft.com/office/officeart/2009/layout/CirclePictureHierarchy"/>
    <dgm:cxn modelId="{35819D28-6BE4-4D64-89CE-5A228A6FA751}" type="presParOf" srcId="{FF49F77E-89DB-49AC-B65B-5382EB57CA8D}" destId="{6F271965-FA1B-466B-A1AF-914DB7587BD2}" srcOrd="1" destOrd="0" presId="urn:microsoft.com/office/officeart/2009/layout/CirclePictureHierarchy"/>
    <dgm:cxn modelId="{EC286DBE-BA38-494C-846E-18953984A4D9}" type="presParOf" srcId="{0DE689A3-69A1-430A-BB77-8ADB21AEA849}" destId="{D3CB4D97-3E52-49AD-A994-593F659BFE2C}" srcOrd="4" destOrd="0" presId="urn:microsoft.com/office/officeart/2009/layout/CirclePictureHierarchy"/>
    <dgm:cxn modelId="{3F4475FF-2257-4CFC-8BCB-7442EA9B7294}" type="presParOf" srcId="{0DE689A3-69A1-430A-BB77-8ADB21AEA849}" destId="{15813977-ABE6-422D-A8AB-58C12BACD6B9}" srcOrd="5" destOrd="0" presId="urn:microsoft.com/office/officeart/2009/layout/CirclePictureHierarchy"/>
    <dgm:cxn modelId="{86CE1E2B-EE77-4F47-8E41-ED886165869A}" type="presParOf" srcId="{15813977-ABE6-422D-A8AB-58C12BACD6B9}" destId="{4C1AE2FA-8810-4E54-AD43-FA7C94558E8A}" srcOrd="0" destOrd="0" presId="urn:microsoft.com/office/officeart/2009/layout/CirclePictureHierarchy"/>
    <dgm:cxn modelId="{A7A0DCA1-60F5-480D-8691-04074A9BF55E}" type="presParOf" srcId="{4C1AE2FA-8810-4E54-AD43-FA7C94558E8A}" destId="{BBCD4180-2A27-4FA4-88FF-A1D9DC24A1DE}" srcOrd="0" destOrd="0" presId="urn:microsoft.com/office/officeart/2009/layout/CirclePictureHierarchy"/>
    <dgm:cxn modelId="{F32285CC-2E5B-4ACA-90A2-D326AC98D881}" type="presParOf" srcId="{4C1AE2FA-8810-4E54-AD43-FA7C94558E8A}" destId="{5B395A49-690A-40D6-B372-3C37885820A5}" srcOrd="1" destOrd="0" presId="urn:microsoft.com/office/officeart/2009/layout/CirclePictureHierarchy"/>
    <dgm:cxn modelId="{2D5560FE-DC1A-4BE5-A511-F1CF00AC5FC8}" type="presParOf" srcId="{15813977-ABE6-422D-A8AB-58C12BACD6B9}" destId="{748B9BE9-DEDC-4E7D-8B05-0CB2FE139E46}"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48EBE-8A4F-499A-8768-55550899E4EA}">
      <dsp:nvSpPr>
        <dsp:cNvPr id="0" name=""/>
        <dsp:cNvSpPr/>
      </dsp:nvSpPr>
      <dsp:spPr>
        <a:xfrm>
          <a:off x="0" y="419015"/>
          <a:ext cx="1234082"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endParaRPr lang="tr-TR" sz="1800" kern="1200" dirty="0"/>
        </a:p>
      </dsp:txBody>
      <dsp:txXfrm>
        <a:off x="0" y="419015"/>
        <a:ext cx="1234082" cy="356400"/>
      </dsp:txXfrm>
    </dsp:sp>
    <dsp:sp modelId="{68B8672A-7B16-45E0-97F8-42DF26822C6C}">
      <dsp:nvSpPr>
        <dsp:cNvPr id="0" name=""/>
        <dsp:cNvSpPr/>
      </dsp:nvSpPr>
      <dsp:spPr>
        <a:xfrm>
          <a:off x="1234082" y="6928"/>
          <a:ext cx="246816" cy="118057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5C1380F-4F30-4183-941F-D00B614BC2C6}">
      <dsp:nvSpPr>
        <dsp:cNvPr id="0" name=""/>
        <dsp:cNvSpPr/>
      </dsp:nvSpPr>
      <dsp:spPr>
        <a:xfrm>
          <a:off x="1579625" y="6928"/>
          <a:ext cx="3356704" cy="1180575"/>
        </a:xfrm>
        <a:prstGeom prst="rect">
          <a:avLst/>
        </a:prstGeom>
        <a:gradFill rotWithShape="0">
          <a:gsLst>
            <a:gs pos="0">
              <a:srgbClr val="F7C5A3"/>
            </a:gs>
            <a:gs pos="50000">
              <a:schemeClr val="accent2">
                <a:lumMod val="40000"/>
                <a:lumOff val="60000"/>
              </a:schemeClr>
            </a:gs>
            <a:gs pos="100000">
              <a:schemeClr val="accent2">
                <a:lumMod val="75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b" anchorCtr="0">
          <a:noAutofit/>
        </a:bodyPr>
        <a:lstStyle/>
        <a:p>
          <a:pPr marL="114300" lvl="1" indent="-114300" algn="l" defTabSz="622300">
            <a:lnSpc>
              <a:spcPct val="90000"/>
            </a:lnSpc>
            <a:spcBef>
              <a:spcPct val="0"/>
            </a:spcBef>
            <a:spcAft>
              <a:spcPct val="15000"/>
            </a:spcAft>
            <a:buNone/>
          </a:pPr>
          <a:r>
            <a:rPr lang="en-US" sz="1400" kern="1200" dirty="0">
              <a:solidFill>
                <a:schemeClr val="tx1"/>
              </a:solidFill>
              <a:latin typeface="Arial Nova" panose="020B0604020202020204" pitchFamily="34" charset="0"/>
            </a:rPr>
            <a:t>  </a:t>
          </a:r>
          <a:endParaRPr lang="tr-TR" sz="1400" kern="1200" dirty="0">
            <a:solidFill>
              <a:schemeClr val="tx1"/>
            </a:solidFill>
            <a:latin typeface="Arial Nova" panose="020B0604020202020204" pitchFamily="34" charset="0"/>
          </a:endParaRPr>
        </a:p>
        <a:p>
          <a:pPr marL="114300" lvl="1" indent="-114300" algn="l" defTabSz="622300">
            <a:lnSpc>
              <a:spcPct val="90000"/>
            </a:lnSpc>
            <a:spcBef>
              <a:spcPct val="0"/>
            </a:spcBef>
            <a:spcAft>
              <a:spcPct val="15000"/>
            </a:spcAft>
            <a:buNone/>
          </a:pPr>
          <a:r>
            <a:rPr lang="en-US" sz="1400" kern="1200" dirty="0">
              <a:solidFill>
                <a:schemeClr val="tx1"/>
              </a:solidFill>
              <a:latin typeface="Arial Nova" panose="020B0604020202020204" pitchFamily="34" charset="0"/>
            </a:rPr>
            <a:t>  Opportunities for advancement, autonomy, growth, creativity </a:t>
          </a:r>
          <a:endParaRPr lang="tr-TR" sz="1400" kern="1200" dirty="0">
            <a:solidFill>
              <a:schemeClr val="tx1"/>
            </a:solidFill>
            <a:latin typeface="Arial Nova" panose="020B0604020202020204" pitchFamily="34" charset="0"/>
          </a:endParaRPr>
        </a:p>
        <a:p>
          <a:pPr marL="114300" lvl="1" indent="-114300" algn="l" defTabSz="622300">
            <a:lnSpc>
              <a:spcPct val="90000"/>
            </a:lnSpc>
            <a:spcBef>
              <a:spcPct val="0"/>
            </a:spcBef>
            <a:spcAft>
              <a:spcPct val="15000"/>
            </a:spcAft>
            <a:buChar char="•"/>
          </a:pPr>
          <a:endParaRPr lang="tr-TR" sz="1400" kern="1200" dirty="0">
            <a:solidFill>
              <a:schemeClr val="tx1"/>
            </a:solidFill>
            <a:latin typeface="Arial Nova" panose="020B0604020202020204" pitchFamily="34" charset="0"/>
          </a:endParaRPr>
        </a:p>
        <a:p>
          <a:pPr marL="114300" lvl="1" indent="-114300" algn="l" defTabSz="622300">
            <a:lnSpc>
              <a:spcPct val="90000"/>
            </a:lnSpc>
            <a:spcBef>
              <a:spcPct val="0"/>
            </a:spcBef>
            <a:spcAft>
              <a:spcPct val="15000"/>
            </a:spcAft>
            <a:buChar char="•"/>
          </a:pPr>
          <a:endParaRPr lang="tr-TR" sz="1400" kern="1200" dirty="0">
            <a:solidFill>
              <a:schemeClr val="tx1"/>
            </a:solidFill>
            <a:latin typeface="Arial Nova" panose="020B0604020202020204" pitchFamily="34" charset="0"/>
          </a:endParaRPr>
        </a:p>
      </dsp:txBody>
      <dsp:txXfrm>
        <a:off x="1579625" y="6928"/>
        <a:ext cx="3356704" cy="1180575"/>
      </dsp:txXfrm>
    </dsp:sp>
    <dsp:sp modelId="{37567562-F4C4-46AF-B808-D1BBBD7ECE9B}">
      <dsp:nvSpPr>
        <dsp:cNvPr id="0" name=""/>
        <dsp:cNvSpPr/>
      </dsp:nvSpPr>
      <dsp:spPr>
        <a:xfrm>
          <a:off x="0" y="1263440"/>
          <a:ext cx="1234082"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endParaRPr lang="tr-TR" sz="1800" kern="1200" dirty="0"/>
        </a:p>
      </dsp:txBody>
      <dsp:txXfrm>
        <a:off x="0" y="1263440"/>
        <a:ext cx="1234082" cy="356400"/>
      </dsp:txXfrm>
    </dsp:sp>
    <dsp:sp modelId="{CBAC2422-92E1-4AC3-98E5-3D9BE4424DBA}">
      <dsp:nvSpPr>
        <dsp:cNvPr id="0" name=""/>
        <dsp:cNvSpPr/>
      </dsp:nvSpPr>
      <dsp:spPr>
        <a:xfrm>
          <a:off x="1234082" y="1252303"/>
          <a:ext cx="246816" cy="37867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7C58C6E-95DE-4263-B5A1-79E004AA00C9}">
      <dsp:nvSpPr>
        <dsp:cNvPr id="0" name=""/>
        <dsp:cNvSpPr/>
      </dsp:nvSpPr>
      <dsp:spPr>
        <a:xfrm>
          <a:off x="1579625" y="1252303"/>
          <a:ext cx="3356704" cy="378675"/>
        </a:xfrm>
        <a:prstGeom prst="rect">
          <a:avLst/>
        </a:prstGeom>
        <a:gradFill rotWithShape="0">
          <a:gsLst>
            <a:gs pos="0">
              <a:schemeClr val="accent1">
                <a:lumMod val="20000"/>
                <a:lumOff val="80000"/>
              </a:schemeClr>
            </a:gs>
            <a:gs pos="50000">
              <a:schemeClr val="accent1">
                <a:lumMod val="40000"/>
                <a:lumOff val="60000"/>
              </a:schemeClr>
            </a:gs>
            <a:gs pos="100000">
              <a:schemeClr val="accent1">
                <a:lumMod val="60000"/>
                <a:lumOff val="4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57150" lvl="1" indent="-57150" algn="l" defTabSz="466725">
            <a:lnSpc>
              <a:spcPct val="90000"/>
            </a:lnSpc>
            <a:spcBef>
              <a:spcPct val="0"/>
            </a:spcBef>
            <a:spcAft>
              <a:spcPct val="15000"/>
            </a:spcAft>
            <a:buNone/>
          </a:pPr>
          <a:r>
            <a:rPr lang="en-US" sz="1050" kern="1200" dirty="0">
              <a:solidFill>
                <a:schemeClr val="tx1"/>
              </a:solidFill>
              <a:latin typeface="Arial Nova" panose="020B0604020202020204" pitchFamily="34" charset="0"/>
            </a:rPr>
            <a:t> Recognition, approval, high status, increased responsibilities</a:t>
          </a:r>
          <a:endParaRPr lang="tr-TR" sz="1050" kern="1200" dirty="0">
            <a:solidFill>
              <a:schemeClr val="tx1"/>
            </a:solidFill>
            <a:latin typeface="Arial Nova" panose="020B0604020202020204" pitchFamily="34" charset="0"/>
          </a:endParaRPr>
        </a:p>
      </dsp:txBody>
      <dsp:txXfrm>
        <a:off x="1579625" y="1252303"/>
        <a:ext cx="3356704" cy="378675"/>
      </dsp:txXfrm>
    </dsp:sp>
    <dsp:sp modelId="{0289BCB4-282B-4913-B9C3-03E2D29BA864}">
      <dsp:nvSpPr>
        <dsp:cNvPr id="0" name=""/>
        <dsp:cNvSpPr/>
      </dsp:nvSpPr>
      <dsp:spPr>
        <a:xfrm>
          <a:off x="0" y="1695778"/>
          <a:ext cx="1234082"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endParaRPr lang="tr-TR" sz="1800" kern="1200" dirty="0"/>
        </a:p>
      </dsp:txBody>
      <dsp:txXfrm>
        <a:off x="0" y="1695778"/>
        <a:ext cx="1234082" cy="356400"/>
      </dsp:txXfrm>
    </dsp:sp>
    <dsp:sp modelId="{2B5C15A1-0628-473F-8861-6CB9BE83049E}">
      <dsp:nvSpPr>
        <dsp:cNvPr id="0" name=""/>
        <dsp:cNvSpPr/>
      </dsp:nvSpPr>
      <dsp:spPr>
        <a:xfrm>
          <a:off x="1234082" y="1695778"/>
          <a:ext cx="246816" cy="3564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CD37A34-3C93-4E41-8218-C4E2D93427F7}">
      <dsp:nvSpPr>
        <dsp:cNvPr id="0" name=""/>
        <dsp:cNvSpPr/>
      </dsp:nvSpPr>
      <dsp:spPr>
        <a:xfrm>
          <a:off x="1579625" y="1695778"/>
          <a:ext cx="3356704" cy="356400"/>
        </a:xfrm>
        <a:prstGeom prst="rect">
          <a:avLst/>
        </a:prstGeom>
        <a:gradFill rotWithShape="0">
          <a:gsLst>
            <a:gs pos="0">
              <a:schemeClr val="accent4">
                <a:lumMod val="20000"/>
                <a:lumOff val="80000"/>
              </a:schemeClr>
            </a:gs>
            <a:gs pos="50000">
              <a:schemeClr val="accent4">
                <a:lumMod val="40000"/>
                <a:lumOff val="60000"/>
              </a:schemeClr>
            </a:gs>
            <a:gs pos="100000">
              <a:schemeClr val="accent4">
                <a:lumMod val="60000"/>
                <a:lumOff val="4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None/>
          </a:pPr>
          <a:r>
            <a:rPr lang="en-US" sz="1200" kern="1200" dirty="0">
              <a:solidFill>
                <a:schemeClr val="tx1"/>
              </a:solidFill>
              <a:latin typeface="Arial Nova" panose="020B0604020202020204" pitchFamily="34" charset="0"/>
            </a:rPr>
            <a:t> Work Groups, client, coworkers</a:t>
          </a:r>
          <a:endParaRPr lang="tr-TR" sz="1200" kern="1200" dirty="0">
            <a:solidFill>
              <a:schemeClr val="tx1"/>
            </a:solidFill>
            <a:latin typeface="Arial Nova" panose="020B0604020202020204" pitchFamily="34" charset="0"/>
          </a:endParaRPr>
        </a:p>
      </dsp:txBody>
      <dsp:txXfrm>
        <a:off x="1579625" y="1695778"/>
        <a:ext cx="3356704" cy="356400"/>
      </dsp:txXfrm>
    </dsp:sp>
    <dsp:sp modelId="{3B0F249E-0719-4736-B49B-0B009F29E4E6}">
      <dsp:nvSpPr>
        <dsp:cNvPr id="0" name=""/>
        <dsp:cNvSpPr/>
      </dsp:nvSpPr>
      <dsp:spPr>
        <a:xfrm>
          <a:off x="0" y="2116977"/>
          <a:ext cx="1234082"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endParaRPr lang="tr-TR" sz="1800" kern="1200" dirty="0"/>
        </a:p>
      </dsp:txBody>
      <dsp:txXfrm>
        <a:off x="0" y="2116977"/>
        <a:ext cx="1234082" cy="356400"/>
      </dsp:txXfrm>
    </dsp:sp>
    <dsp:sp modelId="{42A6F2F5-5161-4AB1-AD37-0934A37DEA8A}">
      <dsp:nvSpPr>
        <dsp:cNvPr id="0" name=""/>
        <dsp:cNvSpPr/>
      </dsp:nvSpPr>
      <dsp:spPr>
        <a:xfrm>
          <a:off x="1234082" y="2116977"/>
          <a:ext cx="246816" cy="3564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9068727-95B8-4831-AEA2-C3407147D9A9}">
      <dsp:nvSpPr>
        <dsp:cNvPr id="0" name=""/>
        <dsp:cNvSpPr/>
      </dsp:nvSpPr>
      <dsp:spPr>
        <a:xfrm>
          <a:off x="1579625" y="2116977"/>
          <a:ext cx="3356704" cy="356400"/>
        </a:xfrm>
        <a:prstGeom prst="rect">
          <a:avLst/>
        </a:prstGeom>
        <a:gradFill rotWithShape="0">
          <a:gsLst>
            <a:gs pos="0">
              <a:schemeClr val="accent6">
                <a:lumMod val="40000"/>
                <a:lumOff val="60000"/>
              </a:schemeClr>
            </a:gs>
            <a:gs pos="50000">
              <a:schemeClr val="accent6">
                <a:lumMod val="40000"/>
                <a:lumOff val="60000"/>
              </a:schemeClr>
            </a:gs>
            <a:gs pos="100000">
              <a:schemeClr val="accent6">
                <a:lumMod val="60000"/>
                <a:lumOff val="4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None/>
          </a:pPr>
          <a:r>
            <a:rPr lang="en-US" sz="1200" kern="1200" dirty="0">
              <a:solidFill>
                <a:schemeClr val="tx1"/>
              </a:solidFill>
              <a:latin typeface="Arial Nova" panose="020B0604020202020204" pitchFamily="34" charset="0"/>
            </a:rPr>
            <a:t> Safe work , benefits, job security</a:t>
          </a:r>
        </a:p>
      </dsp:txBody>
      <dsp:txXfrm>
        <a:off x="1579625" y="2116977"/>
        <a:ext cx="3356704" cy="356400"/>
      </dsp:txXfrm>
    </dsp:sp>
    <dsp:sp modelId="{F9C35C7E-C8D4-45CE-B307-6CC8E01E39EC}">
      <dsp:nvSpPr>
        <dsp:cNvPr id="0" name=""/>
        <dsp:cNvSpPr/>
      </dsp:nvSpPr>
      <dsp:spPr>
        <a:xfrm>
          <a:off x="0" y="2538177"/>
          <a:ext cx="1234082"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endParaRPr lang="tr-TR" sz="1800" kern="1200" dirty="0"/>
        </a:p>
      </dsp:txBody>
      <dsp:txXfrm>
        <a:off x="0" y="2538177"/>
        <a:ext cx="1234082" cy="356400"/>
      </dsp:txXfrm>
    </dsp:sp>
    <dsp:sp modelId="{17AD4DC3-14E1-4ECC-AD39-230636388DBE}">
      <dsp:nvSpPr>
        <dsp:cNvPr id="0" name=""/>
        <dsp:cNvSpPr/>
      </dsp:nvSpPr>
      <dsp:spPr>
        <a:xfrm>
          <a:off x="1234082" y="2538177"/>
          <a:ext cx="246816" cy="3564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B3257A2-3D40-4342-83A5-9AD136A642AD}">
      <dsp:nvSpPr>
        <dsp:cNvPr id="0" name=""/>
        <dsp:cNvSpPr/>
      </dsp:nvSpPr>
      <dsp:spPr>
        <a:xfrm>
          <a:off x="1579625" y="2538177"/>
          <a:ext cx="3356704" cy="356400"/>
        </a:xfrm>
        <a:prstGeom prst="rect">
          <a:avLst/>
        </a:prstGeom>
        <a:gradFill rotWithShape="0">
          <a:gsLst>
            <a:gs pos="0">
              <a:srgbClr val="D5B8EA"/>
            </a:gs>
            <a:gs pos="50000">
              <a:schemeClr val="accent5">
                <a:lumMod val="60000"/>
                <a:lumOff val="40000"/>
              </a:schemeClr>
            </a:gs>
            <a:gs pos="100000">
              <a:srgbClr val="A567A1"/>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None/>
          </a:pPr>
          <a:r>
            <a:rPr lang="en-US" sz="1200" kern="1200" dirty="0">
              <a:solidFill>
                <a:schemeClr val="tx1"/>
              </a:solidFill>
              <a:latin typeface="Arial Nova" panose="020B0604020202020204" pitchFamily="34" charset="0"/>
            </a:rPr>
            <a:t> Heat , base salary</a:t>
          </a:r>
          <a:endParaRPr lang="tr-TR" sz="1200" kern="1200" dirty="0">
            <a:solidFill>
              <a:schemeClr val="tx1"/>
            </a:solidFill>
            <a:latin typeface="Arial Nova" panose="020B0604020202020204" pitchFamily="34" charset="0"/>
          </a:endParaRPr>
        </a:p>
      </dsp:txBody>
      <dsp:txXfrm>
        <a:off x="1579625" y="2538177"/>
        <a:ext cx="3356704" cy="356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B4D97-3E52-49AD-A994-593F659BFE2C}">
      <dsp:nvSpPr>
        <dsp:cNvPr id="0" name=""/>
        <dsp:cNvSpPr/>
      </dsp:nvSpPr>
      <dsp:spPr>
        <a:xfrm>
          <a:off x="4173360" y="1411242"/>
          <a:ext cx="997805" cy="114294"/>
        </a:xfrm>
        <a:custGeom>
          <a:avLst/>
          <a:gdLst/>
          <a:ahLst/>
          <a:cxnLst/>
          <a:rect l="0" t="0" r="0" b="0"/>
          <a:pathLst>
            <a:path>
              <a:moveTo>
                <a:pt x="0" y="0"/>
              </a:moveTo>
              <a:lnTo>
                <a:pt x="0" y="57600"/>
              </a:lnTo>
              <a:lnTo>
                <a:pt x="997805" y="57600"/>
              </a:lnTo>
              <a:lnTo>
                <a:pt x="997805"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833CDA-52DB-4EEB-B820-405D691E7053}">
      <dsp:nvSpPr>
        <dsp:cNvPr id="0" name=""/>
        <dsp:cNvSpPr/>
      </dsp:nvSpPr>
      <dsp:spPr>
        <a:xfrm>
          <a:off x="4127640" y="1411242"/>
          <a:ext cx="91440" cy="114294"/>
        </a:xfrm>
        <a:custGeom>
          <a:avLst/>
          <a:gdLst/>
          <a:ahLst/>
          <a:cxnLst/>
          <a:rect l="0" t="0" r="0" b="0"/>
          <a:pathLst>
            <a:path>
              <a:moveTo>
                <a:pt x="45720" y="0"/>
              </a:moveTo>
              <a:lnTo>
                <a:pt x="4572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AF14FA-E807-409C-BD42-594713A1BF3F}">
      <dsp:nvSpPr>
        <dsp:cNvPr id="0" name=""/>
        <dsp:cNvSpPr/>
      </dsp:nvSpPr>
      <dsp:spPr>
        <a:xfrm>
          <a:off x="3175554" y="1411242"/>
          <a:ext cx="997805" cy="114294"/>
        </a:xfrm>
        <a:custGeom>
          <a:avLst/>
          <a:gdLst/>
          <a:ahLst/>
          <a:cxnLst/>
          <a:rect l="0" t="0" r="0" b="0"/>
          <a:pathLst>
            <a:path>
              <a:moveTo>
                <a:pt x="997805" y="0"/>
              </a:moveTo>
              <a:lnTo>
                <a:pt x="997805" y="57600"/>
              </a:lnTo>
              <a:lnTo>
                <a:pt x="0" y="57600"/>
              </a:lnTo>
              <a:lnTo>
                <a:pt x="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17A9A3-CCF2-4046-A806-56C123F40141}">
      <dsp:nvSpPr>
        <dsp:cNvPr id="0" name=""/>
        <dsp:cNvSpPr/>
      </dsp:nvSpPr>
      <dsp:spPr>
        <a:xfrm>
          <a:off x="2676652" y="934109"/>
          <a:ext cx="1496707" cy="114294"/>
        </a:xfrm>
        <a:custGeom>
          <a:avLst/>
          <a:gdLst/>
          <a:ahLst/>
          <a:cxnLst/>
          <a:rect l="0" t="0" r="0" b="0"/>
          <a:pathLst>
            <a:path>
              <a:moveTo>
                <a:pt x="0" y="0"/>
              </a:moveTo>
              <a:lnTo>
                <a:pt x="0" y="57600"/>
              </a:lnTo>
              <a:lnTo>
                <a:pt x="1496707" y="57600"/>
              </a:lnTo>
              <a:lnTo>
                <a:pt x="1496707" y="1142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77ADC6-527F-4948-9D2F-9C72E36B48FA}">
      <dsp:nvSpPr>
        <dsp:cNvPr id="0" name=""/>
        <dsp:cNvSpPr/>
      </dsp:nvSpPr>
      <dsp:spPr>
        <a:xfrm>
          <a:off x="1179944" y="1411242"/>
          <a:ext cx="997805" cy="114294"/>
        </a:xfrm>
        <a:custGeom>
          <a:avLst/>
          <a:gdLst/>
          <a:ahLst/>
          <a:cxnLst/>
          <a:rect l="0" t="0" r="0" b="0"/>
          <a:pathLst>
            <a:path>
              <a:moveTo>
                <a:pt x="0" y="0"/>
              </a:moveTo>
              <a:lnTo>
                <a:pt x="0" y="57600"/>
              </a:lnTo>
              <a:lnTo>
                <a:pt x="997805" y="57600"/>
              </a:lnTo>
              <a:lnTo>
                <a:pt x="997805"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337BCD-2966-4384-8E25-9A1178E6B72B}">
      <dsp:nvSpPr>
        <dsp:cNvPr id="0" name=""/>
        <dsp:cNvSpPr/>
      </dsp:nvSpPr>
      <dsp:spPr>
        <a:xfrm>
          <a:off x="1134224" y="1411242"/>
          <a:ext cx="91440" cy="114294"/>
        </a:xfrm>
        <a:custGeom>
          <a:avLst/>
          <a:gdLst/>
          <a:ahLst/>
          <a:cxnLst/>
          <a:rect l="0" t="0" r="0" b="0"/>
          <a:pathLst>
            <a:path>
              <a:moveTo>
                <a:pt x="45720" y="0"/>
              </a:moveTo>
              <a:lnTo>
                <a:pt x="4572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42A687-3218-480B-B373-D47AEC515A81}">
      <dsp:nvSpPr>
        <dsp:cNvPr id="0" name=""/>
        <dsp:cNvSpPr/>
      </dsp:nvSpPr>
      <dsp:spPr>
        <a:xfrm>
          <a:off x="182139" y="1411242"/>
          <a:ext cx="997805" cy="114294"/>
        </a:xfrm>
        <a:custGeom>
          <a:avLst/>
          <a:gdLst/>
          <a:ahLst/>
          <a:cxnLst/>
          <a:rect l="0" t="0" r="0" b="0"/>
          <a:pathLst>
            <a:path>
              <a:moveTo>
                <a:pt x="997805" y="0"/>
              </a:moveTo>
              <a:lnTo>
                <a:pt x="997805" y="57600"/>
              </a:lnTo>
              <a:lnTo>
                <a:pt x="0" y="57600"/>
              </a:lnTo>
              <a:lnTo>
                <a:pt x="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085CE2-BE54-40E3-9442-D8E2640C0354}">
      <dsp:nvSpPr>
        <dsp:cNvPr id="0" name=""/>
        <dsp:cNvSpPr/>
      </dsp:nvSpPr>
      <dsp:spPr>
        <a:xfrm>
          <a:off x="1179944" y="934109"/>
          <a:ext cx="1496707" cy="114294"/>
        </a:xfrm>
        <a:custGeom>
          <a:avLst/>
          <a:gdLst/>
          <a:ahLst/>
          <a:cxnLst/>
          <a:rect l="0" t="0" r="0" b="0"/>
          <a:pathLst>
            <a:path>
              <a:moveTo>
                <a:pt x="1496707" y="0"/>
              </a:moveTo>
              <a:lnTo>
                <a:pt x="1496707" y="57600"/>
              </a:lnTo>
              <a:lnTo>
                <a:pt x="0" y="57600"/>
              </a:lnTo>
              <a:lnTo>
                <a:pt x="0" y="1142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58ED39-B8D0-48C5-A1B7-2ECD6890446C}">
      <dsp:nvSpPr>
        <dsp:cNvPr id="0" name=""/>
        <dsp:cNvSpPr/>
      </dsp:nvSpPr>
      <dsp:spPr>
        <a:xfrm>
          <a:off x="2495233" y="571271"/>
          <a:ext cx="362838" cy="36283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41275"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628EB9-E4E6-431A-BB97-6AB5A866D891}">
      <dsp:nvSpPr>
        <dsp:cNvPr id="0" name=""/>
        <dsp:cNvSpPr/>
      </dsp:nvSpPr>
      <dsp:spPr>
        <a:xfrm>
          <a:off x="2858071" y="570364"/>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Director</a:t>
          </a:r>
          <a:endParaRPr lang="tr-TR" sz="900" kern="1200" dirty="0"/>
        </a:p>
      </dsp:txBody>
      <dsp:txXfrm>
        <a:off x="2858071" y="570364"/>
        <a:ext cx="544257" cy="362838"/>
      </dsp:txXfrm>
    </dsp:sp>
    <dsp:sp modelId="{73E4B9F7-071B-412C-A0F8-D369010A5148}">
      <dsp:nvSpPr>
        <dsp:cNvPr id="0" name=""/>
        <dsp:cNvSpPr/>
      </dsp:nvSpPr>
      <dsp:spPr>
        <a:xfrm>
          <a:off x="998525" y="1048403"/>
          <a:ext cx="362838" cy="36283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5EB255-8991-4BF0-AE4F-3C96D126E3DA}">
      <dsp:nvSpPr>
        <dsp:cNvPr id="0" name=""/>
        <dsp:cNvSpPr/>
      </dsp:nvSpPr>
      <dsp:spPr>
        <a:xfrm>
          <a:off x="1361363" y="1047496"/>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Manager</a:t>
          </a:r>
          <a:endParaRPr lang="tr-TR" sz="900" kern="1200" dirty="0"/>
        </a:p>
      </dsp:txBody>
      <dsp:txXfrm>
        <a:off x="1361363" y="1047496"/>
        <a:ext cx="544257" cy="362838"/>
      </dsp:txXfrm>
    </dsp:sp>
    <dsp:sp modelId="{49CBABA2-604E-4694-8CB0-46AF9CCCCE66}">
      <dsp:nvSpPr>
        <dsp:cNvPr id="0" name=""/>
        <dsp:cNvSpPr/>
      </dsp:nvSpPr>
      <dsp:spPr>
        <a:xfrm>
          <a:off x="719" y="1525536"/>
          <a:ext cx="362838" cy="36283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6D7C01-1D7B-42FB-BD84-89171A8C4325}">
      <dsp:nvSpPr>
        <dsp:cNvPr id="0" name=""/>
        <dsp:cNvSpPr/>
      </dsp:nvSpPr>
      <dsp:spPr>
        <a:xfrm>
          <a:off x="363558"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363558" y="1524629"/>
        <a:ext cx="544257" cy="362838"/>
      </dsp:txXfrm>
    </dsp:sp>
    <dsp:sp modelId="{39FBF952-0902-4A2D-8585-0F6B5D154CE8}">
      <dsp:nvSpPr>
        <dsp:cNvPr id="0" name=""/>
        <dsp:cNvSpPr/>
      </dsp:nvSpPr>
      <dsp:spPr>
        <a:xfrm>
          <a:off x="998525" y="1525536"/>
          <a:ext cx="362838" cy="362838"/>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97854D-1B01-4A9D-B969-C25826259FDB}">
      <dsp:nvSpPr>
        <dsp:cNvPr id="0" name=""/>
        <dsp:cNvSpPr/>
      </dsp:nvSpPr>
      <dsp:spPr>
        <a:xfrm>
          <a:off x="1361363"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1361363" y="1524629"/>
        <a:ext cx="544257" cy="362838"/>
      </dsp:txXfrm>
    </dsp:sp>
    <dsp:sp modelId="{945C0D10-D4DD-4CE8-8C1E-0DD84A8DC5C8}">
      <dsp:nvSpPr>
        <dsp:cNvPr id="0" name=""/>
        <dsp:cNvSpPr/>
      </dsp:nvSpPr>
      <dsp:spPr>
        <a:xfrm>
          <a:off x="1996330" y="1525536"/>
          <a:ext cx="362838" cy="36283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675AC4-8D7D-4C44-8617-8787CDBEA0B4}">
      <dsp:nvSpPr>
        <dsp:cNvPr id="0" name=""/>
        <dsp:cNvSpPr/>
      </dsp:nvSpPr>
      <dsp:spPr>
        <a:xfrm>
          <a:off x="2359168"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2359168" y="1524629"/>
        <a:ext cx="544257" cy="362838"/>
      </dsp:txXfrm>
    </dsp:sp>
    <dsp:sp modelId="{17D849D1-80C0-468E-9BAD-39A6E134CD68}">
      <dsp:nvSpPr>
        <dsp:cNvPr id="0" name=""/>
        <dsp:cNvSpPr/>
      </dsp:nvSpPr>
      <dsp:spPr>
        <a:xfrm>
          <a:off x="3991941" y="1048403"/>
          <a:ext cx="362838" cy="36283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55A17D-665C-4B73-92CF-5CA65C12868A}">
      <dsp:nvSpPr>
        <dsp:cNvPr id="0" name=""/>
        <dsp:cNvSpPr/>
      </dsp:nvSpPr>
      <dsp:spPr>
        <a:xfrm>
          <a:off x="4354779" y="1047496"/>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Manager</a:t>
          </a:r>
          <a:endParaRPr lang="tr-TR" sz="900" kern="1200" dirty="0"/>
        </a:p>
      </dsp:txBody>
      <dsp:txXfrm>
        <a:off x="4354779" y="1047496"/>
        <a:ext cx="544257" cy="362838"/>
      </dsp:txXfrm>
    </dsp:sp>
    <dsp:sp modelId="{73D9478B-CAF8-4DA2-B950-B856144A3ABC}">
      <dsp:nvSpPr>
        <dsp:cNvPr id="0" name=""/>
        <dsp:cNvSpPr/>
      </dsp:nvSpPr>
      <dsp:spPr>
        <a:xfrm>
          <a:off x="2994135" y="1525536"/>
          <a:ext cx="362838" cy="362838"/>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A81AB1-69FD-4CFB-ADC9-757A615AE10D}">
      <dsp:nvSpPr>
        <dsp:cNvPr id="0" name=""/>
        <dsp:cNvSpPr/>
      </dsp:nvSpPr>
      <dsp:spPr>
        <a:xfrm>
          <a:off x="3356974"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3356974" y="1524629"/>
        <a:ext cx="544257" cy="362838"/>
      </dsp:txXfrm>
    </dsp:sp>
    <dsp:sp modelId="{AB61FDC4-06E1-4BEA-9EDF-B49699300A82}">
      <dsp:nvSpPr>
        <dsp:cNvPr id="0" name=""/>
        <dsp:cNvSpPr/>
      </dsp:nvSpPr>
      <dsp:spPr>
        <a:xfrm>
          <a:off x="3991941" y="1525536"/>
          <a:ext cx="362838" cy="36283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D33E93-E535-46B6-9E47-7DF815689E51}">
      <dsp:nvSpPr>
        <dsp:cNvPr id="0" name=""/>
        <dsp:cNvSpPr/>
      </dsp:nvSpPr>
      <dsp:spPr>
        <a:xfrm>
          <a:off x="4354779"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4354779" y="1524629"/>
        <a:ext cx="544257" cy="362838"/>
      </dsp:txXfrm>
    </dsp:sp>
    <dsp:sp modelId="{BBCD4180-2A27-4FA4-88FF-A1D9DC24A1DE}">
      <dsp:nvSpPr>
        <dsp:cNvPr id="0" name=""/>
        <dsp:cNvSpPr/>
      </dsp:nvSpPr>
      <dsp:spPr>
        <a:xfrm>
          <a:off x="4989746" y="1525536"/>
          <a:ext cx="362838" cy="362838"/>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95A49-690A-40D6-B372-3C37885820A5}">
      <dsp:nvSpPr>
        <dsp:cNvPr id="0" name=""/>
        <dsp:cNvSpPr/>
      </dsp:nvSpPr>
      <dsp:spPr>
        <a:xfrm>
          <a:off x="5352584"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5352584" y="1524629"/>
        <a:ext cx="544257" cy="362838"/>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10/14/2018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959701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Open Systems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Intentionally communicate with and learn from others outside of your system.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Individuals, groups and entire organizations can acknowledge interdependence and intentionally invite people from outside their system to bring in </a:t>
            </a:r>
            <a:r>
              <a:rPr lang="en-US" sz="1200" b="1" i="0" kern="1200" dirty="0">
                <a:solidFill>
                  <a:schemeClr val="tx1"/>
                </a:solidFill>
                <a:effectLst/>
                <a:latin typeface="+mn-lt"/>
                <a:ea typeface="+mn-ea"/>
                <a:cs typeface="+mn-cs"/>
              </a:rPr>
              <a:t>knowledge, experience and influence</a:t>
            </a:r>
            <a:r>
              <a:rPr lang="en-US" sz="1200" b="0" i="0" kern="1200" dirty="0">
                <a:solidFill>
                  <a:schemeClr val="tx1"/>
                </a:solidFill>
                <a:effectLst/>
                <a:latin typeface="+mn-lt"/>
                <a:ea typeface="+mn-ea"/>
                <a:cs typeface="+mn-cs"/>
              </a:rPr>
              <a:t> to assist with decision making and support collective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Acknowledging its interdependence, an organization can consciously invite </a:t>
            </a:r>
            <a:r>
              <a:rPr lang="en-US" sz="1200" b="1" i="0" kern="1200" dirty="0">
                <a:solidFill>
                  <a:schemeClr val="tx1"/>
                </a:solidFill>
                <a:effectLst/>
                <a:latin typeface="+mn-lt"/>
                <a:ea typeface="+mn-ea"/>
                <a:cs typeface="+mn-cs"/>
              </a:rPr>
              <a:t>outside information, influence or skills</a:t>
            </a:r>
            <a:r>
              <a:rPr lang="en-US" sz="1200" b="0" i="0" kern="1200" dirty="0">
                <a:solidFill>
                  <a:schemeClr val="tx1"/>
                </a:solidFill>
                <a:effectLst/>
                <a:latin typeface="+mn-lt"/>
                <a:ea typeface="+mn-ea"/>
                <a:cs typeface="+mn-cs"/>
              </a:rPr>
              <a:t> to assist with making decisions and to support collective learning.</a:t>
            </a:r>
          </a:p>
          <a:p>
            <a:r>
              <a:rPr lang="en-US" sz="1200" b="1" i="0" kern="1200" dirty="0">
                <a:solidFill>
                  <a:schemeClr val="tx1"/>
                </a:solidFill>
                <a:effectLst/>
                <a:latin typeface="+mn-lt"/>
                <a:ea typeface="+mn-ea"/>
                <a:cs typeface="+mn-cs"/>
              </a:rPr>
              <a:t>External experts</a:t>
            </a:r>
            <a:r>
              <a:rPr lang="en-US" sz="1200" b="0" i="0" kern="1200" dirty="0">
                <a:solidFill>
                  <a:schemeClr val="tx1"/>
                </a:solidFill>
                <a:effectLst/>
                <a:latin typeface="+mn-lt"/>
                <a:ea typeface="+mn-ea"/>
                <a:cs typeface="+mn-cs"/>
              </a:rPr>
              <a:t> can offer an outside perspective and bring knowledge, understanding and skills</a:t>
            </a:r>
          </a:p>
          <a:p>
            <a:r>
              <a:rPr lang="en-US" sz="1200" b="1" i="0" kern="1200" dirty="0">
                <a:solidFill>
                  <a:schemeClr val="tx1"/>
                </a:solidFill>
                <a:effectLst/>
                <a:latin typeface="+mn-lt"/>
                <a:ea typeface="+mn-ea"/>
                <a:cs typeface="+mn-cs"/>
              </a:rPr>
              <a:t>Representatives of affected parties</a:t>
            </a:r>
            <a:r>
              <a:rPr lang="en-US" sz="1200" b="0" i="0" kern="1200" dirty="0">
                <a:solidFill>
                  <a:schemeClr val="tx1"/>
                </a:solidFill>
                <a:effectLst/>
                <a:latin typeface="+mn-lt"/>
                <a:ea typeface="+mn-ea"/>
                <a:cs typeface="+mn-cs"/>
              </a:rPr>
              <a:t> can inform and influence decision making in ways that benefit overall objectives (see Those Affected Decide)</a:t>
            </a:r>
          </a:p>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4185883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3210853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799147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1848102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2209012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3623620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1407637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16</a:t>
            </a:fld>
            <a:endParaRPr lang="en-US"/>
          </a:p>
        </p:txBody>
      </p:sp>
    </p:spTree>
    <p:extLst>
      <p:ext uri="{BB962C8B-B14F-4D97-AF65-F5344CB8AC3E}">
        <p14:creationId xmlns:p14="http://schemas.microsoft.com/office/powerpoint/2010/main" val="174218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956977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“hierarchy brings inefficiency to the organization” statement should be evaluated under a larger context with the guidance of related research in the area, otherwise  can be perceived as misguided and inaccurate</a:t>
            </a:r>
          </a:p>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3898473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Big boss is a bottleneck</a:t>
            </a:r>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19</a:t>
            </a:fld>
            <a:endParaRPr lang="en-US"/>
          </a:p>
        </p:txBody>
      </p:sp>
    </p:spTree>
    <p:extLst>
      <p:ext uri="{BB962C8B-B14F-4D97-AF65-F5344CB8AC3E}">
        <p14:creationId xmlns:p14="http://schemas.microsoft.com/office/powerpoint/2010/main" val="2431336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Based on personal experience, observation and others’ stories (as </a:t>
            </a:r>
            <a:r>
              <a:rPr lang="en-US" sz="1200" dirty="0" err="1"/>
              <a:t>Aznouver</a:t>
            </a:r>
            <a:r>
              <a:rPr lang="en-US" sz="1200" dirty="0"/>
              <a:t> said 30-40% personal, the rest is listening others)</a:t>
            </a:r>
            <a:endParaRPr lang="tr-TR"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3115995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Speed cannot be sensed in </a:t>
            </a:r>
            <a:r>
              <a:rPr lang="en-US" dirty="0" err="1"/>
              <a:t>Powerpoint</a:t>
            </a:r>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22</a:t>
            </a:fld>
            <a:endParaRPr lang="en-US"/>
          </a:p>
        </p:txBody>
      </p:sp>
    </p:spTree>
    <p:extLst>
      <p:ext uri="{BB962C8B-B14F-4D97-AF65-F5344CB8AC3E}">
        <p14:creationId xmlns:p14="http://schemas.microsoft.com/office/powerpoint/2010/main" val="3789106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800" dirty="0"/>
              <a:t>1- Heat , base salary</a:t>
            </a:r>
          </a:p>
          <a:p>
            <a:pPr lvl="1"/>
            <a:r>
              <a:rPr lang="en-US" sz="2800" dirty="0"/>
              <a:t>2-Safe work , benefits, job security</a:t>
            </a:r>
          </a:p>
          <a:p>
            <a:pPr lvl="1"/>
            <a:r>
              <a:rPr lang="en-US" sz="2800" dirty="0"/>
              <a:t>3- Work Groups, clients, coworkers, supervisors</a:t>
            </a:r>
          </a:p>
          <a:p>
            <a:pPr lvl="1"/>
            <a:r>
              <a:rPr lang="en-US" sz="2800" dirty="0"/>
              <a:t>4- Recognition, approval, high status, increased responsibilities</a:t>
            </a:r>
          </a:p>
          <a:p>
            <a:pPr lvl="1"/>
            <a:r>
              <a:rPr lang="en-US" sz="2800" dirty="0"/>
              <a:t>5- Opportunities for advancement, autonomy, growth, creativity </a:t>
            </a:r>
          </a:p>
          <a:p>
            <a:pPr lvl="1"/>
            <a:endParaRPr lang="en-US" sz="2800" dirty="0"/>
          </a:p>
          <a:p>
            <a:pPr marL="171450" indent="-171450">
              <a:buFontTx/>
              <a:buChar char="-"/>
            </a:pPr>
            <a:r>
              <a:rPr lang="en-US" dirty="0"/>
              <a:t>Produce not just a product , strategy, long term decisions, </a:t>
            </a:r>
            <a:r>
              <a:rPr lang="en-US" dirty="0" err="1"/>
              <a:t>etc</a:t>
            </a:r>
            <a:r>
              <a:rPr lang="en-US" dirty="0"/>
              <a:t>…</a:t>
            </a:r>
          </a:p>
          <a:p>
            <a:pPr marL="171450" indent="-171450">
              <a:buFontTx/>
              <a:buChar char="-"/>
            </a:pPr>
            <a:r>
              <a:rPr lang="en-US" dirty="0" err="1"/>
              <a:t>Gizli</a:t>
            </a:r>
            <a:r>
              <a:rPr lang="en-US" dirty="0"/>
              <a:t> </a:t>
            </a:r>
            <a:r>
              <a:rPr lang="en-US" dirty="0" err="1"/>
              <a:t>bilgi</a:t>
            </a:r>
            <a:r>
              <a:rPr lang="en-US" dirty="0"/>
              <a:t> </a:t>
            </a:r>
            <a:r>
              <a:rPr lang="en-US" dirty="0" err="1"/>
              <a:t>oyunu</a:t>
            </a:r>
            <a:r>
              <a:rPr lang="en-US" dirty="0"/>
              <a:t>, </a:t>
            </a:r>
            <a:r>
              <a:rPr lang="en-US" dirty="0" err="1"/>
              <a:t>bana</a:t>
            </a:r>
            <a:r>
              <a:rPr lang="en-US" dirty="0"/>
              <a:t> </a:t>
            </a:r>
            <a:r>
              <a:rPr lang="en-US" dirty="0" err="1"/>
              <a:t>gizli</a:t>
            </a:r>
            <a:r>
              <a:rPr lang="en-US" dirty="0"/>
              <a:t> </a:t>
            </a:r>
            <a:r>
              <a:rPr lang="en-US" dirty="0" err="1"/>
              <a:t>bilgileri</a:t>
            </a:r>
            <a:r>
              <a:rPr lang="en-US" dirty="0"/>
              <a:t> </a:t>
            </a:r>
            <a:r>
              <a:rPr lang="en-US" dirty="0" err="1"/>
              <a:t>kim</a:t>
            </a:r>
            <a:r>
              <a:rPr lang="en-US" dirty="0"/>
              <a:t> </a:t>
            </a:r>
            <a:r>
              <a:rPr lang="en-US" dirty="0" err="1"/>
              <a:t>koruyacak</a:t>
            </a:r>
            <a:r>
              <a:rPr lang="en-US" dirty="0"/>
              <a:t> manager </a:t>
            </a:r>
            <a:r>
              <a:rPr lang="en-US" dirty="0" err="1"/>
              <a:t>olmazsa</a:t>
            </a:r>
            <a:r>
              <a:rPr lang="en-US" dirty="0"/>
              <a:t> </a:t>
            </a:r>
            <a:r>
              <a:rPr lang="en-US" dirty="0" err="1"/>
              <a:t>diye</a:t>
            </a:r>
            <a:r>
              <a:rPr lang="en-US" dirty="0"/>
              <a:t> </a:t>
            </a:r>
            <a:r>
              <a:rPr lang="en-US" dirty="0" err="1"/>
              <a:t>soranlar</a:t>
            </a:r>
            <a:endParaRPr lang="en-US" dirty="0"/>
          </a:p>
          <a:p>
            <a:pPr marL="171450" indent="-171450">
              <a:buFontTx/>
              <a:buChar char="-"/>
            </a:pPr>
            <a:r>
              <a:rPr lang="en-US" dirty="0" err="1"/>
              <a:t>Bilginin</a:t>
            </a:r>
            <a:r>
              <a:rPr lang="en-US" dirty="0"/>
              <a:t> </a:t>
            </a:r>
            <a:r>
              <a:rPr lang="en-US" dirty="0" err="1"/>
              <a:t>güç</a:t>
            </a:r>
            <a:r>
              <a:rPr lang="en-US" dirty="0"/>
              <a:t> </a:t>
            </a:r>
            <a:r>
              <a:rPr lang="en-US" dirty="0" err="1"/>
              <a:t>olması</a:t>
            </a:r>
            <a:r>
              <a:rPr lang="en-US" dirty="0"/>
              <a:t>, </a:t>
            </a:r>
            <a:r>
              <a:rPr lang="en-US" dirty="0" err="1"/>
              <a:t>saklmanın</a:t>
            </a:r>
            <a:r>
              <a:rPr lang="en-US" dirty="0"/>
              <a:t> </a:t>
            </a:r>
            <a:r>
              <a:rPr lang="en-US" dirty="0" err="1"/>
              <a:t>maliyeti</a:t>
            </a:r>
            <a:r>
              <a:rPr lang="en-US" dirty="0"/>
              <a:t>, </a:t>
            </a:r>
          </a:p>
          <a:p>
            <a:pPr lvl="1"/>
            <a:endParaRPr lang="en-US" sz="2800" dirty="0"/>
          </a:p>
          <a:p>
            <a:pPr lvl="1"/>
            <a:endParaRPr lang="en-US" sz="2800" dirty="0"/>
          </a:p>
          <a:p>
            <a:pPr lvl="1"/>
            <a:r>
              <a:rPr lang="en-US" sz="2800" dirty="0"/>
              <a:t>acquisitiveness (</a:t>
            </a:r>
            <a:r>
              <a:rPr lang="en-US" sz="2800" dirty="0" err="1"/>
              <a:t>açgözlülük</a:t>
            </a:r>
            <a:r>
              <a:rPr lang="en-US" sz="2800" dirty="0"/>
              <a:t>)</a:t>
            </a:r>
          </a:p>
          <a:p>
            <a:pPr lvl="1"/>
            <a:r>
              <a:rPr lang="en-US" sz="2800" dirty="0"/>
              <a:t>rivalry (</a:t>
            </a:r>
            <a:r>
              <a:rPr lang="en-US" sz="2800" dirty="0" err="1"/>
              <a:t>rekabet</a:t>
            </a:r>
            <a:r>
              <a:rPr lang="en-US" sz="2800" dirty="0"/>
              <a:t> </a:t>
            </a:r>
            <a:r>
              <a:rPr lang="en-US" sz="2800" dirty="0" err="1"/>
              <a:t>eğilimi</a:t>
            </a:r>
            <a:r>
              <a:rPr lang="en-US" sz="2800" dirty="0"/>
              <a:t>, </a:t>
            </a:r>
            <a:r>
              <a:rPr lang="en-US" sz="2800" dirty="0" err="1"/>
              <a:t>hırs</a:t>
            </a:r>
            <a:r>
              <a:rPr lang="en-US" sz="2800" dirty="0"/>
              <a:t>)</a:t>
            </a:r>
          </a:p>
          <a:p>
            <a:pPr lvl="1"/>
            <a:r>
              <a:rPr lang="en-US" sz="2800" dirty="0"/>
              <a:t>vanity (</a:t>
            </a:r>
            <a:r>
              <a:rPr lang="en-US" sz="2800" dirty="0" err="1"/>
              <a:t>gösteriş</a:t>
            </a:r>
            <a:r>
              <a:rPr lang="en-US" sz="2800" dirty="0"/>
              <a:t>, </a:t>
            </a:r>
            <a:r>
              <a:rPr lang="en-US" sz="2800" dirty="0" err="1"/>
              <a:t>kibir</a:t>
            </a:r>
            <a:r>
              <a:rPr lang="en-US" sz="2800" dirty="0"/>
              <a:t>)</a:t>
            </a:r>
          </a:p>
          <a:p>
            <a:pPr lvl="1"/>
            <a:r>
              <a:rPr lang="en-US" sz="2800" b="1" u="sng" dirty="0"/>
              <a:t>love of power (</a:t>
            </a:r>
            <a:r>
              <a:rPr lang="en-US" sz="2800" b="0" u="sng" dirty="0" err="1"/>
              <a:t>Güç</a:t>
            </a:r>
            <a:r>
              <a:rPr lang="en-US" sz="2800" b="0" u="sng" dirty="0"/>
              <a:t> </a:t>
            </a:r>
            <a:r>
              <a:rPr lang="en-US" sz="2800" b="0" u="sng" dirty="0" err="1"/>
              <a:t>aşkı</a:t>
            </a:r>
            <a:r>
              <a:rPr lang="en-US" sz="2800" b="0" u="sng" dirty="0"/>
              <a:t>, </a:t>
            </a:r>
            <a:r>
              <a:rPr lang="en-US" sz="2800" b="0" u="sng" dirty="0" err="1"/>
              <a:t>iktidar</a:t>
            </a:r>
            <a:r>
              <a:rPr lang="en-US" sz="2800" b="0" u="sng" dirty="0"/>
              <a:t> </a:t>
            </a:r>
            <a:r>
              <a:rPr lang="en-US" sz="2800" b="0" u="sng" dirty="0" err="1"/>
              <a:t>sevgisi</a:t>
            </a:r>
            <a:r>
              <a:rPr lang="en-US" sz="2800" b="0" u="sng" dirty="0"/>
              <a:t>)</a:t>
            </a:r>
            <a:endParaRPr lang="tr-TR" sz="2800" b="1" u="sng" dirty="0"/>
          </a:p>
          <a:p>
            <a:pPr marL="171450" indent="-171450">
              <a:buFontTx/>
              <a:buChar char="-"/>
            </a:pPr>
            <a:endParaRPr lang="en-US" sz="1200" b="1" i="1" kern="1200" dirty="0">
              <a:solidFill>
                <a:schemeClr val="tx1"/>
              </a:solidFill>
              <a:effectLst/>
              <a:latin typeface="+mn-lt"/>
              <a:ea typeface="+mn-ea"/>
              <a:cs typeface="+mn-cs"/>
            </a:endParaRPr>
          </a:p>
          <a:p>
            <a:pPr marL="171450" indent="-171450">
              <a:buFontTx/>
              <a:buChar char="-"/>
            </a:pPr>
            <a:r>
              <a:rPr lang="en-US" sz="1200" b="1" i="1" kern="1200" dirty="0">
                <a:solidFill>
                  <a:schemeClr val="tx1"/>
                </a:solidFill>
                <a:effectLst/>
                <a:latin typeface="+mn-lt"/>
                <a:ea typeface="+mn-ea"/>
                <a:cs typeface="+mn-cs"/>
              </a:rPr>
              <a:t>Why related</a:t>
            </a:r>
          </a:p>
          <a:p>
            <a:pPr marL="628650" lvl="1" indent="-171450">
              <a:buFontTx/>
              <a:buChar char="-"/>
            </a:pPr>
            <a:r>
              <a:rPr lang="en-US" sz="1200" b="1" i="1" kern="1200" dirty="0">
                <a:solidFill>
                  <a:schemeClr val="tx1"/>
                </a:solidFill>
                <a:effectLst/>
                <a:latin typeface="+mn-lt"/>
                <a:ea typeface="+mn-ea"/>
                <a:cs typeface="+mn-cs"/>
              </a:rPr>
              <a:t>Hiding information regarded as power</a:t>
            </a:r>
          </a:p>
          <a:p>
            <a:pPr marL="171450" indent="-171450">
              <a:buFontTx/>
              <a:buChar char="-"/>
            </a:pPr>
            <a:endParaRPr lang="en-US" sz="1200" b="1" i="1" kern="1200" dirty="0">
              <a:solidFill>
                <a:schemeClr val="tx1"/>
              </a:solidFill>
              <a:effectLst/>
              <a:latin typeface="+mn-lt"/>
              <a:ea typeface="+mn-ea"/>
              <a:cs typeface="+mn-cs"/>
            </a:endParaRPr>
          </a:p>
          <a:p>
            <a:pPr marL="171450" indent="-171450">
              <a:buFontTx/>
              <a:buChar char="-"/>
            </a:pPr>
            <a:r>
              <a:rPr lang="en-US" sz="1200" b="1" i="1" kern="1200" dirty="0">
                <a:solidFill>
                  <a:schemeClr val="tx1"/>
                </a:solidFill>
                <a:effectLst/>
                <a:latin typeface="+mn-lt"/>
                <a:ea typeface="+mn-ea"/>
                <a:cs typeface="+mn-cs"/>
              </a:rPr>
              <a:t>Acquisitiveness</a:t>
            </a:r>
            <a:r>
              <a:rPr lang="en-US" sz="1200" kern="1200" dirty="0">
                <a:solidFill>
                  <a:schemeClr val="tx1"/>
                </a:solidFill>
                <a:effectLst/>
                <a:latin typeface="+mn-lt"/>
                <a:ea typeface="+mn-ea"/>
                <a:cs typeface="+mn-cs"/>
              </a:rPr>
              <a:t> - the wish to possess as much as possible of goods, or the title to goods - is a motive which, I suppose, has its origin in a combination of fear with the desire for necessaries. I once befriended two little girls from Estonia, who had narrowly escaped death from starvation in a famine. They lived in my family, and of course had plenty to eat. But they spent all their leisure visiting </a:t>
            </a:r>
            <a:r>
              <a:rPr lang="en-US" sz="1200" kern="1200" dirty="0" err="1">
                <a:solidFill>
                  <a:schemeClr val="tx1"/>
                </a:solidFill>
                <a:effectLst/>
                <a:latin typeface="+mn-lt"/>
                <a:ea typeface="+mn-ea"/>
                <a:cs typeface="+mn-cs"/>
              </a:rPr>
              <a:t>neighbouring</a:t>
            </a:r>
            <a:r>
              <a:rPr lang="en-US" sz="1200" kern="1200" dirty="0">
                <a:solidFill>
                  <a:schemeClr val="tx1"/>
                </a:solidFill>
                <a:effectLst/>
                <a:latin typeface="+mn-lt"/>
                <a:ea typeface="+mn-ea"/>
                <a:cs typeface="+mn-cs"/>
              </a:rPr>
              <a:t> farms and stealing potatoes, which they hoarded. Rockefeller, who in his infancy had experienced great poverty, spent his adult life in a similar manner. Similarly the Arab chieftains on their silken Byzantine divans could not forget the desert, and hoarded riches far beyond any possible physical need. But whatever may be the psychoanalysis of acquisitiveness, no one can deny that it is one of the great motives - especially among the more powerful, for, as I said before, it is one of the infinite motives. However much you may acquire, you will always wish to acquire more; satiety is a dream which will always elude you.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But acquisitiveness, although it is the mainspring of the capitalist system, is by no means the most powerful of the motives that survive the conquest of hunger. </a:t>
            </a:r>
            <a:r>
              <a:rPr lang="en-US" sz="1200" b="1" i="1" kern="1200" dirty="0">
                <a:solidFill>
                  <a:schemeClr val="tx1"/>
                </a:solidFill>
                <a:effectLst/>
                <a:latin typeface="+mn-lt"/>
                <a:ea typeface="+mn-ea"/>
                <a:cs typeface="+mn-cs"/>
              </a:rPr>
              <a:t>Rivalry</a:t>
            </a:r>
            <a:r>
              <a:rPr lang="en-US" sz="1200" kern="1200" dirty="0">
                <a:solidFill>
                  <a:schemeClr val="tx1"/>
                </a:solidFill>
                <a:effectLst/>
                <a:latin typeface="+mn-lt"/>
                <a:ea typeface="+mn-ea"/>
                <a:cs typeface="+mn-cs"/>
              </a:rPr>
              <a:t> is a much stronger motive. Over and over again in Mohammedan history, dynasties have come to grief because the sons of a sultan by different mothers could not agree, and in the resulting civil war universal ruin resulted. The same sort of thing happens in modern Europe. When the British Government very unwisely allowed the Kaiser to be present at a naval review at Spithead, the thought which arose in his mind was not the one which we had intended. What he thought was, «I must have a Navy as good as Grandmamma's». And from this thought have sprung all our subsequent troubles. The world would be a happier place than it is if acquisitiveness were always stronger than rivalry. But in fact, a great many men will cheerfully face impoverishment if they can thereby secure complete ruin for their rivals. Hence the present level of taxation.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i="1" kern="1200" dirty="0">
                <a:solidFill>
                  <a:schemeClr val="tx1"/>
                </a:solidFill>
                <a:effectLst/>
                <a:latin typeface="+mn-lt"/>
                <a:ea typeface="+mn-ea"/>
                <a:cs typeface="+mn-cs"/>
              </a:rPr>
              <a:t>Vanity</a:t>
            </a:r>
            <a:r>
              <a:rPr lang="en-US" sz="1200" kern="1200" dirty="0">
                <a:solidFill>
                  <a:schemeClr val="tx1"/>
                </a:solidFill>
                <a:effectLst/>
                <a:latin typeface="+mn-lt"/>
                <a:ea typeface="+mn-ea"/>
                <a:cs typeface="+mn-cs"/>
              </a:rPr>
              <a:t> is a motive of immense potency. Anyone who has much to do with children knows how they are constantly performing some antic, and saying «Look at me». «Look at me» is one of the most fundamental desires of the human heart. It can take innumerable forms, from buffoonery to the pursuit of posthumous fame. There was a Renaissance Italian princeling who was asked by the priest on his deathbed if he had anything to repent of. «Yes», he said, «there is one thing. On one occasion I had a visit from the Emperor and the Pope simultaneously. I took them to the top of my tower to see the view, and I neglected the opportunity to throw them both down, which would have given me immortal fame». History does not relate whether the priest gave him absolution. One of the troubles about vanity is that it grows with what it feeds on. The more you are talked about, the more you will wish to be talked about. The condemned murderer who is allowed to see the account of his trial in the press is indignant if he finds a newspaper which has reported it inadequately. And the more he finds about himself in other newspapers, the more indignant he will be with the one whose reports are meagre. Politicians and literary men are in the same case. And the more famous they become, the more difficult the press-cutting agency finds it to satisfy them. It is scarcely possible to exaggerate the influence of vanity throughout the range of human life, from the child of three to the potentate at whose frown the world trembles. Mankind have even committed the impiety of attributing similar desires to the Deity, whom they imagine avid for continual praise.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But great as is the influence of the motives we have been considering, there is one which outweighs them all. I mean</a:t>
            </a:r>
            <a:r>
              <a:rPr lang="en-US" sz="1200" b="1" i="1" kern="1200" dirty="0">
                <a:solidFill>
                  <a:schemeClr val="tx1"/>
                </a:solidFill>
                <a:effectLst/>
                <a:latin typeface="+mn-lt"/>
                <a:ea typeface="+mn-ea"/>
                <a:cs typeface="+mn-cs"/>
              </a:rPr>
              <a:t> the love of power</a:t>
            </a:r>
            <a:r>
              <a:rPr lang="en-US" sz="1200" kern="1200" dirty="0">
                <a:solidFill>
                  <a:schemeClr val="tx1"/>
                </a:solidFill>
                <a:effectLst/>
                <a:latin typeface="+mn-lt"/>
                <a:ea typeface="+mn-ea"/>
                <a:cs typeface="+mn-cs"/>
              </a:rPr>
              <a:t>. Love of power is closely akin to vanity, but it is not by any means the same thing. What vanity needs for its satisfaction is glory, and it is easy to have glory without power. The people who enjoy the greatest glory in the United States are film stars, but they can be put in their place by the Committee for Un-American Activities, which enjoys no glory whatever. In England, the King has more glory than the Prime Minister, but the Prime Minister has more power than the King. Many people prefer glory to power, but on the whole these people have less effect upon the course of events than those who prefer power to glory. When </a:t>
            </a:r>
            <a:r>
              <a:rPr lang="en-US" sz="1200" kern="1200" dirty="0" err="1">
                <a:solidFill>
                  <a:schemeClr val="tx1"/>
                </a:solidFill>
                <a:effectLst/>
                <a:latin typeface="+mn-lt"/>
                <a:ea typeface="+mn-ea"/>
                <a:cs typeface="+mn-cs"/>
              </a:rPr>
              <a:t>Blücher</a:t>
            </a:r>
            <a:r>
              <a:rPr lang="en-US" sz="1200" kern="1200" dirty="0">
                <a:solidFill>
                  <a:schemeClr val="tx1"/>
                </a:solidFill>
                <a:effectLst/>
                <a:latin typeface="+mn-lt"/>
                <a:ea typeface="+mn-ea"/>
                <a:cs typeface="+mn-cs"/>
              </a:rPr>
              <a:t>, in 1814, saw Napoleon's palaces, he said, «Wasn't he a fool to have all this and to go running after Moscow.» Napoleon, who certainly was not destitute of vanity, preferred power when he had to choose. To </a:t>
            </a:r>
            <a:r>
              <a:rPr lang="en-US" sz="1200" kern="1200" dirty="0" err="1">
                <a:solidFill>
                  <a:schemeClr val="tx1"/>
                </a:solidFill>
                <a:effectLst/>
                <a:latin typeface="+mn-lt"/>
                <a:ea typeface="+mn-ea"/>
                <a:cs typeface="+mn-cs"/>
              </a:rPr>
              <a:t>Blücher</a:t>
            </a:r>
            <a:r>
              <a:rPr lang="en-US" sz="1200" kern="1200" dirty="0">
                <a:solidFill>
                  <a:schemeClr val="tx1"/>
                </a:solidFill>
                <a:effectLst/>
                <a:latin typeface="+mn-lt"/>
                <a:ea typeface="+mn-ea"/>
                <a:cs typeface="+mn-cs"/>
              </a:rPr>
              <a:t>, this choice seemed foolish. Power, like vanity, is insatiable. Nothing short of omnipotence could satisfy it completely. And as it is especially the vice of energetic men, the causal efficacy of love of power is out of all proportion to its frequency. It is, indeed, by far the strongest motive in the lives of important men.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Love of power is greatly increased by the experience of power, and this applies to petty power as well as to that of potentates. In the happy days before 1914, when well-to-do ladies could acquire a host of servants, their pleasure in exercising power over the domestics steadily increased with age. Similarly, in any autocratic regime, the holders of power become increasingly tyrannical with experience of the delights that power can afford. Since power over human beings is shown in making them do what they would rather not do, the man who is actuated by love of power is more apt to inflict pain than to permit pleasure. If you ask your boss for leave of absence from the office on some legitimate occasion, his love of power will derive more satisfaction from a refusal than from a consent. If you require a building permit, the petty official concerned will obviously get more pleasure from saying «No» than from saying «Yes». It is this sort of thing which makes the love of power such a dangerous motive. </a:t>
            </a:r>
            <a:endParaRPr lang="en-US" dirty="0"/>
          </a:p>
          <a:p>
            <a:pPr marL="171450" indent="-171450">
              <a:buFontTx/>
              <a:buChar char="-"/>
            </a:pPr>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2749993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Hundreds years ago same idea shaped under  different conditions</a:t>
            </a:r>
          </a:p>
          <a:p>
            <a:endParaRPr lang="en-US" sz="1200" b="0" i="0" u="none" strike="noStrike" kern="1200" baseline="0" dirty="0">
              <a:solidFill>
                <a:schemeClr val="tx1"/>
              </a:solidFill>
              <a:latin typeface="+mn-lt"/>
              <a:ea typeface="+mn-ea"/>
              <a:cs typeface="+mn-cs"/>
            </a:endParaRPr>
          </a:p>
          <a:p>
            <a:pPr fontAlgn="base"/>
            <a:r>
              <a:rPr lang="en-US" sz="1200" b="1" i="0" kern="1200" cap="all" dirty="0">
                <a:solidFill>
                  <a:schemeClr val="tx1"/>
                </a:solidFill>
                <a:effectLst/>
                <a:latin typeface="+mn-lt"/>
                <a:ea typeface="+mn-ea"/>
                <a:cs typeface="+mn-cs"/>
              </a:rPr>
              <a:t>WHY A SOCIOCRACY?</a:t>
            </a:r>
          </a:p>
          <a:p>
            <a:pPr fontAlgn="base"/>
            <a:r>
              <a:rPr lang="en-US" sz="1200" b="0" i="0" kern="1200" dirty="0">
                <a:solidFill>
                  <a:schemeClr val="tx1"/>
                </a:solidFill>
                <a:effectLst/>
                <a:latin typeface="+mn-lt"/>
                <a:ea typeface="+mn-ea"/>
                <a:cs typeface="+mn-cs"/>
              </a:rPr>
              <a:t>Following almost a century of political revolutions in which monarchies and aristocracies were overturned or stripped of power, Comte was searching for a rational basis for government. Governance on the basis of inherited rights, personal wealth,  religious dictates, and military power had all proven corruptible and not in the interests of the people.</a:t>
            </a:r>
          </a:p>
          <a:p>
            <a:pPr fontAlgn="base"/>
            <a:r>
              <a:rPr lang="en-US" sz="1200" b="0" i="0" kern="1200" dirty="0">
                <a:solidFill>
                  <a:schemeClr val="tx1"/>
                </a:solidFill>
                <a:effectLst/>
                <a:latin typeface="+mn-lt"/>
                <a:ea typeface="+mn-ea"/>
                <a:cs typeface="+mn-cs"/>
              </a:rPr>
              <a:t>Comte had developed a philosophy called “positivism” in which knowledge is based on what is known of the natural world, of what could be proven and not what a monarch or the church decreed.  He believed that a society governed by scientists could use scientific method to  decide the best social and economic policies.</a:t>
            </a:r>
          </a:p>
          <a:p>
            <a:pPr fontAlgn="base"/>
            <a:r>
              <a:rPr lang="en-US" sz="1200" b="1" i="0" kern="1200" cap="all" dirty="0">
                <a:solidFill>
                  <a:schemeClr val="tx1"/>
                </a:solidFill>
                <a:effectLst/>
                <a:latin typeface="+mn-lt"/>
                <a:ea typeface="+mn-ea"/>
                <a:cs typeface="+mn-cs"/>
              </a:rPr>
              <a:t>LIMITATIONS OF AN IDEAL</a:t>
            </a:r>
          </a:p>
          <a:p>
            <a:pPr fontAlgn="base"/>
            <a:r>
              <a:rPr lang="en-US" sz="1200" b="0" i="0" kern="1200" dirty="0">
                <a:solidFill>
                  <a:schemeClr val="tx1"/>
                </a:solidFill>
                <a:effectLst/>
                <a:latin typeface="+mn-lt"/>
                <a:ea typeface="+mn-ea"/>
                <a:cs typeface="+mn-cs"/>
              </a:rPr>
              <a:t>Sociology remained an ideal, however, because Comte was a philosopher, a theorist. Implementation would need the rhetorical skills of a political critic and an educator.</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tr-TR" sz="1200" b="0" i="0" u="none" strike="noStrike" kern="1200" baseline="0" dirty="0">
                <a:solidFill>
                  <a:schemeClr val="tx1"/>
                </a:solidFill>
                <a:latin typeface="+mn-lt"/>
                <a:ea typeface="+mn-ea"/>
                <a:cs typeface="+mn-cs"/>
              </a:rPr>
              <a:t>What’s in a word?</a:t>
            </a:r>
          </a:p>
          <a:p>
            <a:r>
              <a:rPr lang="en-US" sz="1200" b="0" i="0" u="none" strike="noStrike" kern="1200" baseline="0" dirty="0">
                <a:solidFill>
                  <a:schemeClr val="tx1"/>
                </a:solidFill>
                <a:latin typeface="+mn-lt"/>
                <a:ea typeface="+mn-ea"/>
                <a:cs typeface="+mn-cs"/>
              </a:rPr>
              <a:t>• socio- from Latin socius - companion, friend</a:t>
            </a:r>
          </a:p>
          <a:p>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cracy</a:t>
            </a:r>
            <a:r>
              <a:rPr lang="en-US" sz="1200" b="0" i="0" u="none" strike="noStrike" kern="1200" baseline="0" dirty="0">
                <a:solidFill>
                  <a:schemeClr val="tx1"/>
                </a:solidFill>
                <a:latin typeface="+mn-lt"/>
                <a:ea typeface="+mn-ea"/>
                <a:cs typeface="+mn-cs"/>
              </a:rPr>
              <a:t> from Ancient Greek </a:t>
            </a:r>
            <a:r>
              <a:rPr lang="en-US" sz="1200" b="0" i="0" u="none" strike="noStrike" kern="1200" baseline="0" dirty="0" err="1">
                <a:solidFill>
                  <a:schemeClr val="tx1"/>
                </a:solidFill>
                <a:latin typeface="+mn-lt"/>
                <a:ea typeface="+mn-ea"/>
                <a:cs typeface="+mn-cs"/>
              </a:rPr>
              <a:t>krátos</a:t>
            </a:r>
            <a:r>
              <a:rPr lang="en-US" sz="1200" b="0" i="0" u="none" strike="noStrike" kern="1200" baseline="0" dirty="0">
                <a:solidFill>
                  <a:schemeClr val="tx1"/>
                </a:solidFill>
                <a:latin typeface="+mn-lt"/>
                <a:ea typeface="+mn-ea"/>
                <a:cs typeface="+mn-cs"/>
              </a:rPr>
              <a:t> - “power, rule”</a:t>
            </a:r>
          </a:p>
          <a:p>
            <a:r>
              <a:rPr lang="en-US" sz="1200" b="0" i="0" u="none" strike="noStrike" kern="1200" baseline="0" dirty="0">
                <a:solidFill>
                  <a:schemeClr val="tx1"/>
                </a:solidFill>
                <a:latin typeface="+mn-lt"/>
                <a:ea typeface="+mn-ea"/>
                <a:cs typeface="+mn-cs"/>
              </a:rPr>
              <a:t>• different to the rule of the demos (i.e. the general mass of people with voting privileges)</a:t>
            </a:r>
          </a:p>
          <a:p>
            <a:r>
              <a:rPr lang="en-US" sz="1200" b="0" i="0" u="none" strike="noStrike" kern="1200" baseline="0" dirty="0">
                <a:solidFill>
                  <a:schemeClr val="tx1"/>
                </a:solidFill>
                <a:latin typeface="+mn-lt"/>
                <a:ea typeface="+mn-ea"/>
                <a:cs typeface="+mn-cs"/>
              </a:rPr>
              <a:t>Figure 2.1: A Brief History of Sociocracy from 1851 to Today</a:t>
            </a:r>
          </a:p>
          <a:p>
            <a:r>
              <a:rPr lang="tr-TR" sz="1200" b="0" i="0" u="none" strike="noStrike" kern="1200" baseline="0" dirty="0">
                <a:solidFill>
                  <a:schemeClr val="tx1"/>
                </a:solidFill>
                <a:latin typeface="+mn-lt"/>
                <a:ea typeface="+mn-ea"/>
                <a:cs typeface="+mn-cs"/>
              </a:rPr>
              <a:t>• 1851 – Auguste Comte</a:t>
            </a:r>
          </a:p>
          <a:p>
            <a:r>
              <a:rPr lang="en-US" sz="1200" b="0" i="0" u="none" strike="noStrike" kern="1200" baseline="0" dirty="0">
                <a:solidFill>
                  <a:schemeClr val="tx1"/>
                </a:solidFill>
                <a:latin typeface="+mn-lt"/>
                <a:ea typeface="+mn-ea"/>
                <a:cs typeface="+mn-cs"/>
              </a:rPr>
              <a:t>– Scientific method applied to society</a:t>
            </a:r>
          </a:p>
          <a:p>
            <a:r>
              <a:rPr lang="en-US" sz="1200" b="0" i="0" u="none" strike="noStrike" kern="1200" baseline="0" dirty="0">
                <a:solidFill>
                  <a:schemeClr val="tx1"/>
                </a:solidFill>
                <a:latin typeface="+mn-lt"/>
                <a:ea typeface="+mn-ea"/>
                <a:cs typeface="+mn-cs"/>
              </a:rPr>
              <a:t>Sociocracy is “the social order of the future” - not yet achievable but inevitable!</a:t>
            </a:r>
          </a:p>
          <a:p>
            <a:r>
              <a:rPr lang="tr-TR" sz="1200" b="0" i="0" u="none" strike="noStrike" kern="1200" baseline="0" dirty="0">
                <a:solidFill>
                  <a:schemeClr val="tx1"/>
                </a:solidFill>
                <a:latin typeface="+mn-lt"/>
                <a:ea typeface="+mn-ea"/>
                <a:cs typeface="+mn-cs"/>
              </a:rPr>
              <a:t>• 1881 – Lester Frank Ward</a:t>
            </a:r>
          </a:p>
          <a:p>
            <a:r>
              <a:rPr lang="en-US" sz="1200" b="0" i="0" u="none" strike="noStrike" kern="1200" baseline="0" dirty="0">
                <a:solidFill>
                  <a:schemeClr val="tx1"/>
                </a:solidFill>
                <a:latin typeface="+mn-lt"/>
                <a:ea typeface="+mn-ea"/>
                <a:cs typeface="+mn-cs"/>
              </a:rPr>
              <a:t>– redefined the term Sociocracy to describe the rule of the people with relationships</a:t>
            </a:r>
          </a:p>
          <a:p>
            <a:r>
              <a:rPr lang="tr-TR" sz="1200" b="0" i="0" u="none" strike="noStrike" kern="1200" baseline="0" dirty="0">
                <a:solidFill>
                  <a:schemeClr val="tx1"/>
                </a:solidFill>
                <a:latin typeface="+mn-lt"/>
                <a:ea typeface="+mn-ea"/>
                <a:cs typeface="+mn-cs"/>
              </a:rPr>
              <a:t>with each other</a:t>
            </a:r>
          </a:p>
          <a:p>
            <a:r>
              <a:rPr lang="tr-TR" sz="1200" b="0" i="0" u="none" strike="noStrike" kern="1200" baseline="0" dirty="0">
                <a:solidFill>
                  <a:schemeClr val="tx1"/>
                </a:solidFill>
                <a:latin typeface="+mn-lt"/>
                <a:ea typeface="+mn-ea"/>
                <a:cs typeface="+mn-cs"/>
              </a:rPr>
              <a:t>• 1926 –1954 - Kees Boeke</a:t>
            </a:r>
          </a:p>
          <a:p>
            <a:r>
              <a:rPr lang="en-US" sz="1200" b="0" i="0" u="none" strike="noStrike" kern="1200" baseline="0" dirty="0">
                <a:solidFill>
                  <a:schemeClr val="tx1"/>
                </a:solidFill>
                <a:latin typeface="+mn-lt"/>
                <a:ea typeface="+mn-ea"/>
                <a:cs typeface="+mn-cs"/>
              </a:rPr>
              <a:t>– Established the first sociocracy in his residential school (based on Quaker consensus</a:t>
            </a:r>
          </a:p>
          <a:p>
            <a:r>
              <a:rPr lang="tr-TR" sz="1200" b="0" i="0" u="none" strike="noStrike" kern="1200" baseline="0" dirty="0">
                <a:solidFill>
                  <a:schemeClr val="tx1"/>
                </a:solidFill>
                <a:latin typeface="+mn-lt"/>
                <a:ea typeface="+mn-ea"/>
                <a:cs typeface="+mn-cs"/>
              </a:rPr>
              <a:t>principles)</a:t>
            </a:r>
          </a:p>
          <a:p>
            <a:r>
              <a:rPr lang="en-US" sz="1200" b="0" i="0" u="none" strike="noStrike" kern="1200" baseline="0" dirty="0">
                <a:solidFill>
                  <a:schemeClr val="tx1"/>
                </a:solidFill>
                <a:latin typeface="+mn-lt"/>
                <a:ea typeface="+mn-ea"/>
                <a:cs typeface="+mn-cs"/>
              </a:rPr>
              <a:t>– Book “Sociocracy: Democracy as it might be” (1945)</a:t>
            </a:r>
          </a:p>
          <a:p>
            <a:r>
              <a:rPr lang="tr-TR" sz="1200" b="0" i="0" u="none" strike="noStrike" kern="1200" baseline="0" dirty="0">
                <a:solidFill>
                  <a:schemeClr val="tx1"/>
                </a:solidFill>
                <a:latin typeface="+mn-lt"/>
                <a:ea typeface="+mn-ea"/>
                <a:cs typeface="+mn-cs"/>
              </a:rPr>
              <a:t>• 1970’s - Gerard Endenburg</a:t>
            </a:r>
          </a:p>
          <a:p>
            <a:r>
              <a:rPr lang="nl-NL" sz="1200" b="0" i="0" u="none" strike="noStrike" kern="1200" baseline="0" dirty="0">
                <a:solidFill>
                  <a:schemeClr val="tx1"/>
                </a:solidFill>
                <a:latin typeface="+mn-lt"/>
                <a:ea typeface="+mn-ea"/>
                <a:cs typeface="+mn-cs"/>
              </a:rPr>
              <a:t>– Student in Kees Boeke’s school</a:t>
            </a:r>
          </a:p>
          <a:p>
            <a:r>
              <a:rPr lang="en-US" sz="1200" b="0" i="0" u="none" strike="noStrike" kern="1200" baseline="0" dirty="0">
                <a:solidFill>
                  <a:schemeClr val="tx1"/>
                </a:solidFill>
                <a:latin typeface="+mn-lt"/>
                <a:ea typeface="+mn-ea"/>
                <a:cs typeface="+mn-cs"/>
              </a:rPr>
              <a:t>– Integrated principles from Engineering and Cybernetics</a:t>
            </a:r>
          </a:p>
          <a:p>
            <a:r>
              <a:rPr lang="en-US" sz="1200" b="0" i="0" u="none" strike="noStrike" kern="1200" baseline="0" dirty="0">
                <a:solidFill>
                  <a:schemeClr val="tx1"/>
                </a:solidFill>
                <a:latin typeface="+mn-lt"/>
                <a:ea typeface="+mn-ea"/>
                <a:cs typeface="+mn-cs"/>
              </a:rPr>
              <a:t>In his company </a:t>
            </a:r>
            <a:r>
              <a:rPr lang="en-US" sz="1200" b="0" i="0" u="none" strike="noStrike" kern="1200" baseline="0" dirty="0" err="1">
                <a:solidFill>
                  <a:schemeClr val="tx1"/>
                </a:solidFill>
                <a:latin typeface="+mn-lt"/>
                <a:ea typeface="+mn-ea"/>
                <a:cs typeface="+mn-cs"/>
              </a:rPr>
              <a:t>Endenburg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Electrotechniek</a:t>
            </a:r>
            <a:r>
              <a:rPr lang="en-US" sz="1200" b="0" i="0" u="none" strike="noStrike" kern="1200" baseline="0" dirty="0">
                <a:solidFill>
                  <a:schemeClr val="tx1"/>
                </a:solidFill>
                <a:latin typeface="+mn-lt"/>
                <a:ea typeface="+mn-ea"/>
                <a:cs typeface="+mn-cs"/>
              </a:rPr>
              <a:t> he evolved “The </a:t>
            </a:r>
            <a:r>
              <a:rPr lang="en-US" sz="1200" b="0" i="0" u="none" strike="noStrike" kern="1200" baseline="0" dirty="0" err="1">
                <a:solidFill>
                  <a:schemeClr val="tx1"/>
                </a:solidFill>
                <a:latin typeface="+mn-lt"/>
                <a:ea typeface="+mn-ea"/>
                <a:cs typeface="+mn-cs"/>
              </a:rPr>
              <a:t>Sociocratic</a:t>
            </a:r>
            <a:r>
              <a:rPr lang="en-US" sz="1200" b="0" i="0" u="none" strike="noStrike" kern="1200" baseline="0" dirty="0">
                <a:solidFill>
                  <a:schemeClr val="tx1"/>
                </a:solidFill>
                <a:latin typeface="+mn-lt"/>
                <a:ea typeface="+mn-ea"/>
                <a:cs typeface="+mn-cs"/>
              </a:rPr>
              <a:t> Circle-</a:t>
            </a:r>
          </a:p>
          <a:p>
            <a:r>
              <a:rPr lang="en-US" sz="1200" b="0" i="0" u="none" strike="noStrike" kern="1200" baseline="0" dirty="0">
                <a:solidFill>
                  <a:schemeClr val="tx1"/>
                </a:solidFill>
                <a:latin typeface="+mn-lt"/>
                <a:ea typeface="+mn-ea"/>
                <a:cs typeface="+mn-cs"/>
              </a:rPr>
              <a:t>Organization Method” (later becoming “The </a:t>
            </a:r>
            <a:r>
              <a:rPr lang="en-US" sz="1200" b="0" i="0" u="none" strike="noStrike" kern="1200" baseline="0" dirty="0" err="1">
                <a:solidFill>
                  <a:schemeClr val="tx1"/>
                </a:solidFill>
                <a:latin typeface="+mn-lt"/>
                <a:ea typeface="+mn-ea"/>
                <a:cs typeface="+mn-cs"/>
              </a:rPr>
              <a:t>Sociocratic</a:t>
            </a:r>
            <a:r>
              <a:rPr lang="en-US" sz="1200" b="0" i="0" u="none" strike="noStrike" kern="1200" baseline="0" dirty="0">
                <a:solidFill>
                  <a:schemeClr val="tx1"/>
                </a:solidFill>
                <a:latin typeface="+mn-lt"/>
                <a:ea typeface="+mn-ea"/>
                <a:cs typeface="+mn-cs"/>
              </a:rPr>
              <a:t> Method”)</a:t>
            </a:r>
          </a:p>
          <a:p>
            <a:r>
              <a:rPr lang="tr-TR" sz="1200" b="0" i="0" u="none" strike="noStrike" kern="1200" baseline="0" dirty="0">
                <a:solidFill>
                  <a:schemeClr val="tx1"/>
                </a:solidFill>
                <a:latin typeface="+mn-lt"/>
                <a:ea typeface="+mn-ea"/>
                <a:cs typeface="+mn-cs"/>
              </a:rPr>
              <a:t>• 1978 - Sociocratisch Centrum Utrecht</a:t>
            </a:r>
          </a:p>
          <a:p>
            <a:r>
              <a:rPr lang="en-US" sz="1200" b="0" i="0" u="none" strike="noStrike" kern="1200" baseline="0" dirty="0">
                <a:solidFill>
                  <a:schemeClr val="tx1"/>
                </a:solidFill>
                <a:latin typeface="+mn-lt"/>
                <a:ea typeface="+mn-ea"/>
                <a:cs typeface="+mn-cs"/>
              </a:rPr>
              <a:t>– created to promote “The </a:t>
            </a:r>
            <a:r>
              <a:rPr lang="en-US" sz="1200" b="0" i="0" u="none" strike="noStrike" kern="1200" baseline="0" dirty="0" err="1">
                <a:solidFill>
                  <a:schemeClr val="tx1"/>
                </a:solidFill>
                <a:latin typeface="+mn-lt"/>
                <a:ea typeface="+mn-ea"/>
                <a:cs typeface="+mn-cs"/>
              </a:rPr>
              <a:t>Sociocratic</a:t>
            </a:r>
            <a:r>
              <a:rPr lang="en-US" sz="1200" b="0" i="0" u="none" strike="noStrike" kern="1200" baseline="0" dirty="0">
                <a:solidFill>
                  <a:schemeClr val="tx1"/>
                </a:solidFill>
                <a:latin typeface="+mn-lt"/>
                <a:ea typeface="+mn-ea"/>
                <a:cs typeface="+mn-cs"/>
              </a:rPr>
              <a:t> Method”</a:t>
            </a:r>
          </a:p>
          <a:p>
            <a:r>
              <a:rPr lang="en-US" sz="1200" b="0" i="0" u="none" strike="noStrike" kern="1200" baseline="0" dirty="0">
                <a:solidFill>
                  <a:schemeClr val="tx1"/>
                </a:solidFill>
                <a:latin typeface="+mn-lt"/>
                <a:ea typeface="+mn-ea"/>
                <a:cs typeface="+mn-cs"/>
              </a:rPr>
              <a:t>• 1994 - New law in the Netherlands</a:t>
            </a:r>
          </a:p>
          <a:p>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Sociocratic</a:t>
            </a:r>
            <a:r>
              <a:rPr lang="en-US" sz="1200" b="0" i="0" u="none" strike="noStrike" kern="1200" baseline="0" dirty="0">
                <a:solidFill>
                  <a:schemeClr val="tx1"/>
                </a:solidFill>
                <a:latin typeface="+mn-lt"/>
                <a:ea typeface="+mn-ea"/>
                <a:cs typeface="+mn-cs"/>
              </a:rPr>
              <a:t> organizations are no longer required to have a worker’s council</a:t>
            </a:r>
          </a:p>
          <a:p>
            <a:r>
              <a:rPr lang="en-US" sz="1200" b="0" i="0" u="none" strike="noStrike" kern="1200" baseline="0" dirty="0">
                <a:solidFill>
                  <a:schemeClr val="tx1"/>
                </a:solidFill>
                <a:latin typeface="+mn-lt"/>
                <a:ea typeface="+mn-ea"/>
                <a:cs typeface="+mn-cs"/>
              </a:rPr>
              <a:t>• 2000 - emergence of a now wide-spread grassroots movement</a:t>
            </a:r>
          </a:p>
          <a:p>
            <a:r>
              <a:rPr lang="tr-TR" sz="1200" b="0" i="0" u="none" strike="noStrike" kern="1200" baseline="0" dirty="0">
                <a:solidFill>
                  <a:schemeClr val="tx1"/>
                </a:solidFill>
                <a:latin typeface="+mn-lt"/>
                <a:ea typeface="+mn-ea"/>
                <a:cs typeface="+mn-cs"/>
              </a:rPr>
              <a:t>• 2007 - We the People</a:t>
            </a:r>
          </a:p>
          <a:p>
            <a:r>
              <a:rPr lang="en-US" sz="1200" b="0" i="0" u="none" strike="noStrike" kern="1200" baseline="0" dirty="0">
                <a:solidFill>
                  <a:schemeClr val="tx1"/>
                </a:solidFill>
                <a:latin typeface="+mn-lt"/>
                <a:ea typeface="+mn-ea"/>
                <a:cs typeface="+mn-cs"/>
              </a:rPr>
              <a:t>– John Buck /Sharon </a:t>
            </a:r>
            <a:r>
              <a:rPr lang="en-US" sz="1200" b="0" i="0" u="none" strike="noStrike" kern="1200" baseline="0" dirty="0" err="1">
                <a:solidFill>
                  <a:schemeClr val="tx1"/>
                </a:solidFill>
                <a:latin typeface="+mn-lt"/>
                <a:ea typeface="+mn-ea"/>
                <a:cs typeface="+mn-cs"/>
              </a:rPr>
              <a:t>Villines</a:t>
            </a:r>
            <a:r>
              <a:rPr lang="en-US" sz="1200" b="0" i="0" u="none" strike="noStrike" kern="1200" baseline="0" dirty="0">
                <a:solidFill>
                  <a:schemeClr val="tx1"/>
                </a:solidFill>
                <a:latin typeface="+mn-lt"/>
                <a:ea typeface="+mn-ea"/>
                <a:cs typeface="+mn-cs"/>
              </a:rPr>
              <a:t> make Sociocracy accessible to the English-speaking</a:t>
            </a:r>
          </a:p>
          <a:p>
            <a:r>
              <a:rPr lang="tr-TR" sz="1200" b="0" i="0" u="none" strike="noStrike" kern="1200" baseline="0" dirty="0">
                <a:solidFill>
                  <a:schemeClr val="tx1"/>
                </a:solidFill>
                <a:latin typeface="+mn-lt"/>
                <a:ea typeface="+mn-ea"/>
                <a:cs typeface="+mn-cs"/>
              </a:rPr>
              <a:t>world</a:t>
            </a:r>
          </a:p>
          <a:p>
            <a:r>
              <a:rPr lang="en-US" sz="1200" b="0" i="0" u="none" strike="noStrike" kern="1200" baseline="0" dirty="0">
                <a:solidFill>
                  <a:schemeClr val="tx1"/>
                </a:solidFill>
                <a:latin typeface="+mn-lt"/>
                <a:ea typeface="+mn-ea"/>
                <a:cs typeface="+mn-cs"/>
              </a:rPr>
              <a:t>• 2014 The Sociocracy 3.0 Movement is born</a:t>
            </a:r>
          </a:p>
          <a:p>
            <a:endParaRPr lang="en-US" dirty="0"/>
          </a:p>
          <a:p>
            <a:endParaRPr lang="en-US" dirty="0"/>
          </a:p>
          <a:p>
            <a:pPr fontAlgn="base"/>
            <a:r>
              <a:rPr lang="en-US" dirty="0"/>
              <a:t>----</a:t>
            </a:r>
            <a:br>
              <a:rPr lang="en-US" dirty="0"/>
            </a:br>
            <a:br>
              <a:rPr lang="en-US" dirty="0"/>
            </a:br>
            <a:r>
              <a:rPr lang="en-US" sz="1200" b="0" i="0" kern="1200" dirty="0">
                <a:solidFill>
                  <a:schemeClr val="tx1"/>
                </a:solidFill>
                <a:effectLst/>
                <a:latin typeface="+mn-lt"/>
                <a:ea typeface="+mn-ea"/>
                <a:cs typeface="+mn-cs"/>
              </a:rPr>
              <a:t>Following almost a century of political revolutions in which monarchies and aristocracies were overturned or stripped of power, Comte was searching for a rational basis for government. Governance on the basis of inherited rights, personal wealth,  religious dictates, and military power had all proven corruptible and not in the interests of the people.</a:t>
            </a:r>
          </a:p>
          <a:p>
            <a:pPr fontAlgn="base"/>
            <a:r>
              <a:rPr lang="en-US" sz="1200" b="0" i="0" kern="1200" dirty="0">
                <a:solidFill>
                  <a:schemeClr val="tx1"/>
                </a:solidFill>
                <a:effectLst/>
                <a:latin typeface="+mn-lt"/>
                <a:ea typeface="+mn-ea"/>
                <a:cs typeface="+mn-cs"/>
              </a:rPr>
              <a:t>Comte had developed a philosophy called “positivism” in which knowledge is based on what is known of the natural world, of what could be proven and not what a monarch or the church decreed.  He believed that a society governed by scientists could use scientific method to  decide the best social and economic policies.</a:t>
            </a:r>
          </a:p>
          <a:p>
            <a:endParaRPr lang="en-US" dirty="0"/>
          </a:p>
          <a:p>
            <a:r>
              <a:rPr lang="en-US" dirty="0"/>
              <a:t>__</a:t>
            </a:r>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2385322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Goals </a:t>
            </a:r>
          </a:p>
          <a:p>
            <a:endParaRPr lang="en-US" dirty="0"/>
          </a:p>
          <a:p>
            <a:r>
              <a:rPr lang="en-US" b="1" dirty="0"/>
              <a:t>Open</a:t>
            </a:r>
            <a:r>
              <a:rPr lang="en-US" dirty="0"/>
              <a:t>: Principle-based and modular patterns make it easy to choose and adapt according to context </a:t>
            </a:r>
          </a:p>
          <a:p>
            <a:r>
              <a:rPr lang="en-US" dirty="0"/>
              <a:t>	• do with it what you want </a:t>
            </a:r>
          </a:p>
          <a:p>
            <a:r>
              <a:rPr lang="en-US" dirty="0"/>
              <a:t>	• take just what you need </a:t>
            </a:r>
          </a:p>
          <a:p>
            <a:r>
              <a:rPr lang="en-US" dirty="0"/>
              <a:t>	• remix, extend and adapt it as you like </a:t>
            </a:r>
          </a:p>
          <a:p>
            <a:r>
              <a:rPr lang="en-US" b="1" dirty="0"/>
              <a:t>Free:</a:t>
            </a:r>
            <a:r>
              <a:rPr lang="en-US" dirty="0"/>
              <a:t> Un-centralized distribution and a Commons license eliminates barriers to entry: </a:t>
            </a:r>
          </a:p>
          <a:p>
            <a:r>
              <a:rPr lang="en-US" dirty="0"/>
              <a:t>	• free and accessible resources </a:t>
            </a:r>
          </a:p>
          <a:p>
            <a:r>
              <a:rPr lang="en-US" dirty="0"/>
              <a:t>	• no hidden fees </a:t>
            </a:r>
          </a:p>
          <a:p>
            <a:r>
              <a:rPr lang="en-US" dirty="0"/>
              <a:t>	• no certifications </a:t>
            </a:r>
          </a:p>
          <a:p>
            <a:r>
              <a:rPr lang="en-US" dirty="0"/>
              <a:t>	• no small print </a:t>
            </a:r>
          </a:p>
          <a:p>
            <a:r>
              <a:rPr lang="en-US" b="1" dirty="0"/>
              <a:t>Effective</a:t>
            </a:r>
            <a:r>
              <a:rPr lang="en-US" dirty="0"/>
              <a:t>: Principles and patterns have been tried and tested in many organizations, often for decades. </a:t>
            </a:r>
          </a:p>
          <a:p>
            <a:r>
              <a:rPr lang="en-US" dirty="0"/>
              <a:t>	• need-driven </a:t>
            </a:r>
          </a:p>
          <a:p>
            <a:r>
              <a:rPr lang="en-US" dirty="0"/>
              <a:t>	• value-driven customer/user focus </a:t>
            </a:r>
          </a:p>
          <a:p>
            <a:r>
              <a:rPr lang="en-US" b="1" dirty="0"/>
              <a:t>Actionable</a:t>
            </a:r>
            <a:r>
              <a:rPr lang="en-US" dirty="0"/>
              <a:t>: There’s something any organization can use right now, regardless of their unique context. S3 contains lots of ideas anyone can try out within their area of influence. </a:t>
            </a:r>
          </a:p>
          <a:p>
            <a:r>
              <a:rPr lang="en-US" dirty="0"/>
              <a:t>	• patterns for individuals </a:t>
            </a:r>
          </a:p>
          <a:p>
            <a:r>
              <a:rPr lang="en-US" dirty="0"/>
              <a:t>	• patterns for groups </a:t>
            </a:r>
          </a:p>
          <a:p>
            <a:r>
              <a:rPr lang="en-US" dirty="0"/>
              <a:t>	• patterns for organizations </a:t>
            </a:r>
          </a:p>
          <a:p>
            <a:r>
              <a:rPr lang="en-US" b="1" dirty="0"/>
              <a:t>Lightweight</a:t>
            </a:r>
            <a:r>
              <a:rPr lang="en-US" dirty="0"/>
              <a:t>: Just the essentials: </a:t>
            </a:r>
          </a:p>
          <a:p>
            <a:r>
              <a:rPr lang="en-US" dirty="0"/>
              <a:t>	common-sense practices, bare-bone processes: </a:t>
            </a:r>
          </a:p>
          <a:p>
            <a:r>
              <a:rPr lang="en-US" dirty="0"/>
              <a:t>	• free of stuff that gets in the way </a:t>
            </a:r>
          </a:p>
          <a:p>
            <a:r>
              <a:rPr lang="en-US" dirty="0"/>
              <a:t>	• no busywork or unnecessary bureaucracy </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3700549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Similarities to Scrum</a:t>
            </a:r>
          </a:p>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1492278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Sociocracy 3.0 (also known as S3) is a framework of patterns for collaboration in organizations that wish to grow more effective, agile and resilient. It be applied in organizations of any size, from small start-ups to large international networks and nationwide, multi-agency collaboration.</a:t>
            </a:r>
          </a:p>
          <a:p>
            <a:endParaRPr lang="en-US" dirty="0"/>
          </a:p>
          <a:p>
            <a:r>
              <a:rPr lang="en-US" dirty="0"/>
              <a:t>It be applied in organizations of any size, from small start-ups to large international</a:t>
            </a:r>
          </a:p>
          <a:p>
            <a:r>
              <a:rPr lang="en-US" dirty="0"/>
              <a:t>networks and nationwide, multi-agency collaboration.</a:t>
            </a:r>
          </a:p>
          <a:p>
            <a:r>
              <a:rPr lang="en-US" dirty="0"/>
              <a:t>S3 contains patterns ready to use for many different aspects of collaboration, including</a:t>
            </a:r>
          </a:p>
          <a:p>
            <a:r>
              <a:rPr lang="en-US" dirty="0"/>
              <a:t>patterns that enable organizations to discover and develop new patterns according to their</a:t>
            </a:r>
          </a:p>
          <a:p>
            <a:r>
              <a:rPr lang="en-US" dirty="0"/>
              <a:t>needs.</a:t>
            </a:r>
          </a:p>
          <a:p>
            <a:r>
              <a:rPr lang="en-US" dirty="0"/>
              <a:t>The patterns in S3 form a pattern language, i.e. while each pattern can be applied</a:t>
            </a:r>
          </a:p>
          <a:p>
            <a:r>
              <a:rPr lang="en-US" dirty="0"/>
              <a:t>independently, patterns mutually reinforce each other, because they are all based on the</a:t>
            </a:r>
          </a:p>
          <a:p>
            <a:r>
              <a:rPr lang="en-US" dirty="0"/>
              <a:t>same set of principles (see the Seven Principles at the end of the introduction).</a:t>
            </a:r>
          </a:p>
          <a:p>
            <a:r>
              <a:rPr lang="en-US" dirty="0"/>
              <a:t>S3 patterns facilitate positive transformation for individuals, teams and whole organizations</a:t>
            </a:r>
          </a:p>
          <a:p>
            <a:r>
              <a:rPr lang="en-US" dirty="0"/>
              <a:t>by enabling people to..:</a:t>
            </a:r>
          </a:p>
          <a:p>
            <a:r>
              <a:rPr lang="en-US" dirty="0"/>
              <a:t>• ... dynamically steer and evolve their organizations.</a:t>
            </a:r>
          </a:p>
          <a:p>
            <a:r>
              <a:rPr lang="en-US" dirty="0"/>
              <a:t>• . . . commit to agreements and account for the consequences</a:t>
            </a:r>
          </a:p>
          <a:p>
            <a:r>
              <a:rPr lang="en-US" dirty="0"/>
              <a:t>• . . . learn, transform and grow</a:t>
            </a:r>
          </a:p>
          <a:p>
            <a:r>
              <a:rPr lang="en-US" dirty="0"/>
              <a:t>• . . . incrementally process available information into continuous improvement of</a:t>
            </a:r>
          </a:p>
          <a:p>
            <a:r>
              <a:rPr lang="en-US" dirty="0"/>
              <a:t>products, processes and skills*.</a:t>
            </a:r>
          </a:p>
          <a:p>
            <a:r>
              <a:rPr lang="en-US" dirty="0"/>
              <a:t>• . . . make the best use of the skills already present</a:t>
            </a:r>
          </a:p>
          <a:p>
            <a:r>
              <a:rPr lang="en-US" dirty="0"/>
              <a:t>• . . . grow flexible organizational structures in support of effective flow of information.</a:t>
            </a:r>
          </a:p>
          <a:p>
            <a:r>
              <a:rPr lang="en-US" dirty="0"/>
              <a:t>• . . . take an open, iterative approach to adoption that meets organizations where</a:t>
            </a:r>
          </a:p>
          <a:p>
            <a:r>
              <a:rPr lang="en-US" dirty="0"/>
              <a:t>they are and enables them to move forward at their own pace.</a:t>
            </a:r>
          </a:p>
          <a:p>
            <a:r>
              <a:rPr lang="en-US" dirty="0"/>
              <a:t>• . . . draw on the collective intelligence of the group.</a:t>
            </a:r>
          </a:p>
          <a:p>
            <a:r>
              <a:rPr lang="en-US" dirty="0"/>
              <a:t>• . . . develop creative strategies that are “good enough for now” and “safe enough</a:t>
            </a:r>
          </a:p>
          <a:p>
            <a:r>
              <a:rPr lang="en-US" dirty="0"/>
              <a:t>to try”.</a:t>
            </a:r>
          </a:p>
          <a:p>
            <a:r>
              <a:rPr lang="en-US" dirty="0"/>
              <a:t>The focus of this handbook is mostly on S3 in the context of organizations. The patterns</a:t>
            </a:r>
          </a:p>
          <a:p>
            <a:r>
              <a:rPr lang="en-US" dirty="0"/>
              <a:t>themselves are valuable to any group of people who wish to collaborate effectively, including</a:t>
            </a:r>
          </a:p>
          <a:p>
            <a:r>
              <a:rPr lang="en-US" dirty="0"/>
              <a:t>communities, municipalities, families, and even one-to-one relationships.</a:t>
            </a:r>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60625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5.2 The Seven Principles S3 is built on seven core principles, which can also be considered as values that shape organizational culture. Understanding these principles is helpful for adopting and paramount to adapting S3 patterns. Practicing S3 helps people appreciate the essential value of the Seven Principles, both to individuals and organizations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Principle of Effectiveness</a:t>
            </a:r>
            <a:r>
              <a:rPr lang="en-US" dirty="0"/>
              <a:t>: Devote time only to what brings you closer towards achieving your objectives. Avoid waste, remove </a:t>
            </a:r>
            <a:r>
              <a:rPr lang="en-US" dirty="0" err="1"/>
              <a:t>impedimentts</a:t>
            </a:r>
            <a:r>
              <a:rPr lang="en-US" dirty="0"/>
              <a:t> and look for solutions which are good enough for now, safe enough to try.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Principle of Consent</a:t>
            </a:r>
            <a:r>
              <a:rPr lang="en-US" dirty="0"/>
              <a:t>: Do things only in the absence of reasons why doing so would stand in the way of (more) effectively meeting shared objectives. When dealing with complexity, group wisdom exceeds individual abilities. Deliberately seeking out objections invites collective intelligence to improve an agreement and helps identify misunderstanding early. This fosters support and accountability for agreements made.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Principle of Empiricism</a:t>
            </a:r>
            <a:r>
              <a:rPr lang="en-US" dirty="0"/>
              <a:t>: Test all assumptions about an organization and its interactions through experiments, continuous revision and falsification. In any complex adaptive system, such as a group or an organization, all knowledge about the system and its interactions is tentative, and highly dependent on context. Making use of experiences gained from probing and observing the system creates a learning organization which is effective and resilient to change. Empiricism is the basis of the scientific method and the combined application of S3’s patterns provides a direct way to apply the scientific method in an organization.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Principle of Continuous Improvement</a:t>
            </a:r>
            <a:r>
              <a:rPr lang="en-US" dirty="0"/>
              <a:t>: Respond to change in small increments, by building on and transforming what is already there, to reduce risk and resistance, and to accommodate steady empirical learning. Most of the time evolution is more effective and more sustainable than revolution. Continuous improvement applies to everything, e.g. strategies, guidelines, products, skills, processes, values and tools.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Principle of Equivalence: </a:t>
            </a:r>
            <a:r>
              <a:rPr lang="en-US" dirty="0"/>
              <a:t>People affected by decisions can influence and change them on the basis of reason to do so. Position, rank, function and role have no special influence in decision making.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Principle of Transparency:</a:t>
            </a:r>
            <a:r>
              <a:rPr lang="en-US" dirty="0"/>
              <a:t> Make all information accessible to anyone in an organization. Confidentiality requires consent. All relevant information is kept up-to-date, and historical information is archived for reference.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Principle of Accountability:</a:t>
            </a:r>
            <a:r>
              <a:rPr lang="en-US" dirty="0"/>
              <a:t> Respond when something is needed and be accountable for doing what you agreed to. The principle of accountability applies to groups, organizations and individuals, and promotes a shift from being held to account, and towards a culture of self-accountability. It implies both making commitments and managing expectations in any relationship: entering agreements, doing what we agree to and to answer for when we don’t.</a:t>
            </a:r>
            <a:endParaRPr lang="tr-TR" dirty="0"/>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1962955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Open Systems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Intentionally communicate with and learn from others outside of your system.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Individuals, groups and entire organizations can acknowledge interdependence and intentionally invite people from outside their system to bring in </a:t>
            </a:r>
            <a:r>
              <a:rPr lang="en-US" sz="1200" b="1" i="0" kern="1200" dirty="0">
                <a:solidFill>
                  <a:schemeClr val="tx1"/>
                </a:solidFill>
                <a:effectLst/>
                <a:latin typeface="+mn-lt"/>
                <a:ea typeface="+mn-ea"/>
                <a:cs typeface="+mn-cs"/>
              </a:rPr>
              <a:t>knowledge, experience and influence</a:t>
            </a:r>
            <a:r>
              <a:rPr lang="en-US" sz="1200" b="0" i="0" kern="1200" dirty="0">
                <a:solidFill>
                  <a:schemeClr val="tx1"/>
                </a:solidFill>
                <a:effectLst/>
                <a:latin typeface="+mn-lt"/>
                <a:ea typeface="+mn-ea"/>
                <a:cs typeface="+mn-cs"/>
              </a:rPr>
              <a:t> to assist with decision making and support collective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Acknowledging its interdependence, an organization can consciously invite </a:t>
            </a:r>
            <a:r>
              <a:rPr lang="en-US" sz="1200" b="1" i="0" kern="1200" dirty="0">
                <a:solidFill>
                  <a:schemeClr val="tx1"/>
                </a:solidFill>
                <a:effectLst/>
                <a:latin typeface="+mn-lt"/>
                <a:ea typeface="+mn-ea"/>
                <a:cs typeface="+mn-cs"/>
              </a:rPr>
              <a:t>outside information, influence or skills</a:t>
            </a:r>
            <a:r>
              <a:rPr lang="en-US" sz="1200" b="0" i="0" kern="1200" dirty="0">
                <a:solidFill>
                  <a:schemeClr val="tx1"/>
                </a:solidFill>
                <a:effectLst/>
                <a:latin typeface="+mn-lt"/>
                <a:ea typeface="+mn-ea"/>
                <a:cs typeface="+mn-cs"/>
              </a:rPr>
              <a:t> to assist with making decisions and to support collective learning.</a:t>
            </a:r>
          </a:p>
          <a:p>
            <a:r>
              <a:rPr lang="en-US" sz="1200" b="1" i="0" kern="1200" dirty="0">
                <a:solidFill>
                  <a:schemeClr val="tx1"/>
                </a:solidFill>
                <a:effectLst/>
                <a:latin typeface="+mn-lt"/>
                <a:ea typeface="+mn-ea"/>
                <a:cs typeface="+mn-cs"/>
              </a:rPr>
              <a:t>External experts</a:t>
            </a:r>
            <a:r>
              <a:rPr lang="en-US" sz="1200" b="0" i="0" kern="1200" dirty="0">
                <a:solidFill>
                  <a:schemeClr val="tx1"/>
                </a:solidFill>
                <a:effectLst/>
                <a:latin typeface="+mn-lt"/>
                <a:ea typeface="+mn-ea"/>
                <a:cs typeface="+mn-cs"/>
              </a:rPr>
              <a:t> can offer an outside perspective and bring knowledge, understanding and skills</a:t>
            </a:r>
          </a:p>
          <a:p>
            <a:r>
              <a:rPr lang="en-US" sz="1200" b="1" i="0" kern="1200" dirty="0">
                <a:solidFill>
                  <a:schemeClr val="tx1"/>
                </a:solidFill>
                <a:effectLst/>
                <a:latin typeface="+mn-lt"/>
                <a:ea typeface="+mn-ea"/>
                <a:cs typeface="+mn-cs"/>
              </a:rPr>
              <a:t>Representatives of affected parties</a:t>
            </a:r>
            <a:r>
              <a:rPr lang="en-US" sz="1200" b="0" i="0" kern="1200" dirty="0">
                <a:solidFill>
                  <a:schemeClr val="tx1"/>
                </a:solidFill>
                <a:effectLst/>
                <a:latin typeface="+mn-lt"/>
                <a:ea typeface="+mn-ea"/>
                <a:cs typeface="+mn-cs"/>
              </a:rPr>
              <a:t> can inform and influence decision making in ways that benefit overall objectives (see Those Affected Decide)</a:t>
            </a:r>
          </a:p>
          <a:p>
            <a:endParaRPr lang="tr-TR" dirty="0"/>
          </a:p>
          <a:p>
            <a:endParaRPr lang="en-US" dirty="0"/>
          </a:p>
          <a:p>
            <a:endParaRPr lang="en-US" dirty="0"/>
          </a:p>
          <a:p>
            <a:r>
              <a:rPr lang="tr-TR" sz="1200" b="0" i="0" u="none" strike="noStrike" kern="1200" baseline="0" dirty="0">
                <a:solidFill>
                  <a:schemeClr val="tx1"/>
                </a:solidFill>
                <a:latin typeface="+mn-lt"/>
                <a:ea typeface="+mn-ea"/>
                <a:cs typeface="+mn-cs"/>
              </a:rPr>
              <a:t>Circle</a:t>
            </a:r>
          </a:p>
          <a:p>
            <a:r>
              <a:rPr lang="en-US" sz="1200" b="0" i="0" u="none" strike="noStrike" kern="1200" baseline="0" dirty="0">
                <a:solidFill>
                  <a:schemeClr val="tx1"/>
                </a:solidFill>
                <a:latin typeface="+mn-lt"/>
                <a:ea typeface="+mn-ea"/>
                <a:cs typeface="+mn-cs"/>
              </a:rPr>
              <a:t>A circle is a semi-autonomous, self-organizing and self-governing group of people collaborating</a:t>
            </a:r>
          </a:p>
          <a:p>
            <a:r>
              <a:rPr lang="en-US" sz="1200" b="0" i="0" u="none" strike="noStrike" kern="1200" baseline="0" dirty="0">
                <a:solidFill>
                  <a:schemeClr val="tx1"/>
                </a:solidFill>
                <a:latin typeface="+mn-lt"/>
                <a:ea typeface="+mn-ea"/>
                <a:cs typeface="+mn-cs"/>
              </a:rPr>
              <a:t>to respond to a driver.</a:t>
            </a:r>
          </a:p>
          <a:p>
            <a:r>
              <a:rPr lang="en-US" sz="1200" b="0" i="0" u="none" strike="noStrike" kern="1200" baseline="0" dirty="0">
                <a:solidFill>
                  <a:schemeClr val="tx1"/>
                </a:solidFill>
                <a:latin typeface="+mn-lt"/>
                <a:ea typeface="+mn-ea"/>
                <a:cs typeface="+mn-cs"/>
              </a:rPr>
              <a:t>A circle is the basic unit of collaboration in an organization: a group of people gathered</a:t>
            </a:r>
          </a:p>
          <a:p>
            <a:r>
              <a:rPr lang="en-US" sz="1200" b="0" i="0" u="none" strike="noStrike" kern="1200" baseline="0" dirty="0">
                <a:solidFill>
                  <a:schemeClr val="tx1"/>
                </a:solidFill>
                <a:latin typeface="+mn-lt"/>
                <a:ea typeface="+mn-ea"/>
                <a:cs typeface="+mn-cs"/>
              </a:rPr>
              <a:t>around a driver (permanently or temporarily). A circle brings together different perspectives</a:t>
            </a:r>
          </a:p>
          <a:p>
            <a:r>
              <a:rPr lang="en-US" sz="1200" b="0" i="0" u="none" strike="noStrike" kern="1200" baseline="0" dirty="0">
                <a:solidFill>
                  <a:schemeClr val="tx1"/>
                </a:solidFill>
                <a:latin typeface="+mn-lt"/>
                <a:ea typeface="+mn-ea"/>
                <a:cs typeface="+mn-cs"/>
              </a:rPr>
              <a:t>and skills, has no hierarchy when it comes to decision making, and is accountable for its</a:t>
            </a:r>
          </a:p>
          <a:p>
            <a:r>
              <a:rPr lang="tr-TR" sz="1200" b="0" i="0" u="none" strike="noStrike" kern="1200" baseline="0" dirty="0">
                <a:solidFill>
                  <a:schemeClr val="tx1"/>
                </a:solidFill>
                <a:latin typeface="+mn-lt"/>
                <a:ea typeface="+mn-ea"/>
                <a:cs typeface="+mn-cs"/>
              </a:rPr>
              <a:t>own development.</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tr-TR" sz="1200" b="0" i="0" u="none" strike="noStrike" kern="1200" baseline="0" dirty="0">
                <a:solidFill>
                  <a:schemeClr val="tx1"/>
                </a:solidFill>
                <a:latin typeface="+mn-lt"/>
                <a:ea typeface="+mn-ea"/>
                <a:cs typeface="+mn-cs"/>
              </a:rPr>
              <a:t>semi-autonomous:</a:t>
            </a:r>
          </a:p>
          <a:p>
            <a:r>
              <a:rPr lang="en-US" sz="1200" b="0" i="0" u="none" strike="noStrike" kern="1200" baseline="0" dirty="0">
                <a:solidFill>
                  <a:schemeClr val="tx1"/>
                </a:solidFill>
                <a:latin typeface="+mn-lt"/>
                <a:ea typeface="+mn-ea"/>
                <a:cs typeface="+mn-cs"/>
              </a:rPr>
              <a:t>– each circle has a unique driver and can create value independently</a:t>
            </a:r>
          </a:p>
          <a:p>
            <a:r>
              <a:rPr lang="tr-TR" sz="1200" b="0" i="0" u="none" strike="noStrike" kern="1200" baseline="0" dirty="0">
                <a:solidFill>
                  <a:schemeClr val="tx1"/>
                </a:solidFill>
                <a:latin typeface="+mn-lt"/>
                <a:ea typeface="+mn-ea"/>
                <a:cs typeface="+mn-cs"/>
              </a:rPr>
              <a:t>• self-organizing:</a:t>
            </a:r>
          </a:p>
          <a:p>
            <a:r>
              <a:rPr lang="tr-TR" sz="1200" b="0" i="0" u="none" strike="noStrike" kern="1200" baseline="0" dirty="0">
                <a:solidFill>
                  <a:schemeClr val="tx1"/>
                </a:solidFill>
                <a:latin typeface="+mn-lt"/>
                <a:ea typeface="+mn-ea"/>
                <a:cs typeface="+mn-cs"/>
              </a:rPr>
              <a:t>– independent in organizing day-to-day-work</a:t>
            </a:r>
          </a:p>
          <a:p>
            <a:r>
              <a:rPr lang="tr-TR" sz="1200" b="0" i="0" u="none" strike="noStrike" kern="1200" baseline="0" dirty="0">
                <a:solidFill>
                  <a:schemeClr val="tx1"/>
                </a:solidFill>
                <a:latin typeface="+mn-lt"/>
                <a:ea typeface="+mn-ea"/>
                <a:cs typeface="+mn-cs"/>
              </a:rPr>
              <a:t>• self-governing:</a:t>
            </a:r>
          </a:p>
          <a:p>
            <a:r>
              <a:rPr lang="en-US" sz="1200" b="0" i="0" u="none" strike="noStrike" kern="1200" baseline="0" dirty="0">
                <a:solidFill>
                  <a:schemeClr val="tx1"/>
                </a:solidFill>
                <a:latin typeface="+mn-lt"/>
                <a:ea typeface="+mn-ea"/>
                <a:cs typeface="+mn-cs"/>
              </a:rPr>
              <a:t>– independent in creating strategy and agreements in response to the circle’s driver.</a:t>
            </a:r>
          </a:p>
          <a:p>
            <a:endParaRPr lang="en-US" sz="1200" b="0" i="0" u="none" strike="noStrike" kern="1200" baseline="0" dirty="0">
              <a:solidFill>
                <a:schemeClr val="tx1"/>
              </a:solidFill>
              <a:latin typeface="+mn-lt"/>
              <a:ea typeface="+mn-ea"/>
              <a:cs typeface="+mn-cs"/>
            </a:endParaRPr>
          </a:p>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3351282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555EDF9-3D79-45DA-8367-2F63551C4C7D}" type="datetimeFigureOut">
              <a:rPr lang="en-US" smtClean="0"/>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728930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3595179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369463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081304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55EDF9-3D79-45DA-8367-2F63551C4C7D}" type="datetimeFigureOut">
              <a:rPr lang="en-US" smtClean="0"/>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4036214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55EDF9-3D79-45DA-8367-2F63551C4C7D}" type="datetimeFigureOut">
              <a:rPr lang="en-US" smtClean="0"/>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01091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55EDF9-3D79-45DA-8367-2F63551C4C7D}" type="datetimeFigureOut">
              <a:rPr lang="en-US" smtClean="0"/>
              <a:t>10/14/2018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67207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10/14/2018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15722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55EDF9-3D79-45DA-8367-2F63551C4C7D}" type="datetimeFigureOut">
              <a:rPr lang="en-US" smtClean="0"/>
              <a:t>10/14/2018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463090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55EDF9-3D79-45DA-8367-2F63551C4C7D}" type="datetimeFigureOut">
              <a:rPr lang="en-US" smtClean="0"/>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19758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55EDF9-3D79-45DA-8367-2F63551C4C7D}" type="datetimeFigureOut">
              <a:rPr lang="en-US" smtClean="0"/>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128741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5EDF9-3D79-45DA-8367-2F63551C4C7D}" type="datetimeFigureOut">
              <a:rPr lang="en-US" smtClean="0"/>
              <a:t>10/14/2018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2CBF5-17B8-4387-88A6-ABF9F8C64D5A}" type="slidenum">
              <a:rPr lang="en-US" smtClean="0"/>
              <a:t>‹#›</a:t>
            </a:fld>
            <a:endParaRPr lang="en-US"/>
          </a:p>
        </p:txBody>
      </p:sp>
    </p:spTree>
    <p:extLst>
      <p:ext uri="{BB962C8B-B14F-4D97-AF65-F5344CB8AC3E}">
        <p14:creationId xmlns:p14="http://schemas.microsoft.com/office/powerpoint/2010/main" val="1349641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9.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8.png"/><Relationship Id="rId7" Type="http://schemas.openxmlformats.org/officeDocument/2006/relationships/diagramColors" Target="../diagrams/colors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Barbarosg1/PixelFactory" TargetMode="External"/><Relationship Id="rId3" Type="http://schemas.openxmlformats.org/officeDocument/2006/relationships/hyperlink" Target="https://processing.org/" TargetMode="External"/><Relationship Id="rId7" Type="http://schemas.openxmlformats.org/officeDocument/2006/relationships/hyperlink" Target="http://freemusicarchive.org/music/Dream_Metaphor/none_given_1017/cd1_01_dream_metaphor_-_space_traveller" TargetMode="External"/><Relationship Id="rId2" Type="http://schemas.openxmlformats.org/officeDocument/2006/relationships/hyperlink" Target="https://sociocracy30.org/" TargetMode="External"/><Relationship Id="rId1" Type="http://schemas.openxmlformats.org/officeDocument/2006/relationships/slideLayout" Target="../slideLayouts/slideLayout2.xml"/><Relationship Id="rId6" Type="http://schemas.openxmlformats.org/officeDocument/2006/relationships/hyperlink" Target="http://freemusicarchive.org/music/Graphiqs_Groove/Graphiqs_Groove_2009/09_-_deepskyblue" TargetMode="External"/><Relationship Id="rId5" Type="http://schemas.openxmlformats.org/officeDocument/2006/relationships/hyperlink" Target="http://paulbourke.net/fractals/" TargetMode="External"/><Relationship Id="rId4" Type="http://schemas.openxmlformats.org/officeDocument/2006/relationships/hyperlink" Target="http://paulbourke.net/papers/cgat2013/presentation.pdf" TargetMode="Externa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p:cNvSpPr>
            <a:spLocks noGrp="1"/>
          </p:cNvSpPr>
          <p:nvPr>
            <p:ph type="ctrTitle"/>
          </p:nvPr>
        </p:nvSpPr>
        <p:spPr>
          <a:xfrm>
            <a:off x="756042" y="1524632"/>
            <a:ext cx="4805996" cy="1297115"/>
          </a:xfrm>
        </p:spPr>
        <p:txBody>
          <a:bodyPr anchor="t">
            <a:normAutofit fontScale="90000"/>
          </a:bodyPr>
          <a:lstStyle/>
          <a:p>
            <a:pPr algn="l"/>
            <a:r>
              <a:rPr lang="en-US" sz="4400" b="1" dirty="0">
                <a:solidFill>
                  <a:srgbClr val="000000"/>
                </a:solidFill>
                <a:latin typeface="Segoe UI" panose="020B0502040204020203" pitchFamily="34" charset="0"/>
                <a:cs typeface="Segoe UI" panose="020B0502040204020203" pitchFamily="34" charset="0"/>
              </a:rPr>
              <a:t>IMPROVING EFFICIENCY WITH OPEN ORGANIZATIONAL PRACTICES</a:t>
            </a:r>
            <a:br>
              <a:rPr lang="en-US" sz="4400" b="1" dirty="0">
                <a:solidFill>
                  <a:srgbClr val="000000"/>
                </a:solidFill>
                <a:latin typeface="Segoe UI" panose="020B0502040204020203" pitchFamily="34" charset="0"/>
                <a:cs typeface="Segoe UI" panose="020B0502040204020203" pitchFamily="34" charset="0"/>
              </a:rPr>
            </a:br>
            <a:br>
              <a:rPr lang="en-US" sz="4400" b="1" dirty="0">
                <a:solidFill>
                  <a:srgbClr val="000000"/>
                </a:solidFill>
                <a:latin typeface="Segoe UI" panose="020B0502040204020203" pitchFamily="34" charset="0"/>
                <a:cs typeface="Segoe UI" panose="020B0502040204020203" pitchFamily="34" charset="0"/>
              </a:rPr>
            </a:br>
            <a:r>
              <a:rPr lang="en-US" sz="2000" dirty="0">
                <a:solidFill>
                  <a:srgbClr val="000000"/>
                </a:solidFill>
                <a:latin typeface="Segoe UI" panose="020B0502040204020203" pitchFamily="34" charset="0"/>
                <a:cs typeface="Segoe UI" panose="020B0502040204020203" pitchFamily="34" charset="0"/>
              </a:rPr>
              <a:t>Barbaros Günay</a:t>
            </a:r>
            <a:endParaRPr lang="en-US" sz="4400" dirty="0">
              <a:solidFill>
                <a:srgbClr val="000000"/>
              </a:solidFill>
              <a:latin typeface="Segoe UI" panose="020B0502040204020203" pitchFamily="34" charset="0"/>
              <a:cs typeface="Segoe UI" panose="020B0502040204020203" pitchFamily="34" charset="0"/>
            </a:endParaRPr>
          </a:p>
        </p:txBody>
      </p:sp>
      <p:sp>
        <p:nvSpPr>
          <p:cNvPr id="1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4" descr="right,fit">
            <a:extLst>
              <a:ext uri="{FF2B5EF4-FFF2-40B4-BE49-F238E27FC236}">
                <a16:creationId xmlns:a16="http://schemas.microsoft.com/office/drawing/2014/main" id="{25881871-F463-4AF0-A560-F56D1F197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7638" y="1821658"/>
            <a:ext cx="3782593" cy="3654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058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C41DB219-3787-41D4-856C-138B3F53E2C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9505" t="10431" b="10099"/>
          <a:stretch/>
        </p:blipFill>
        <p:spPr>
          <a:xfrm>
            <a:off x="0" y="0"/>
            <a:ext cx="4824414" cy="6858000"/>
          </a:xfrm>
          <a:prstGeom prst="round2DiagRect">
            <a:avLst/>
          </a:prstGeom>
        </p:spPr>
      </p:pic>
      <p:sp>
        <p:nvSpPr>
          <p:cNvPr id="15" name="Title 1">
            <a:extLst>
              <a:ext uri="{FF2B5EF4-FFF2-40B4-BE49-F238E27FC236}">
                <a16:creationId xmlns:a16="http://schemas.microsoft.com/office/drawing/2014/main" id="{8BEF85C4-EB11-49D9-8162-37CBD622A807}"/>
              </a:ext>
            </a:extLst>
          </p:cNvPr>
          <p:cNvSpPr txBox="1">
            <a:spLocks/>
          </p:cNvSpPr>
          <p:nvPr/>
        </p:nvSpPr>
        <p:spPr>
          <a:xfrm>
            <a:off x="0" y="2696207"/>
            <a:ext cx="4047461" cy="184721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700" b="1" dirty="0">
                <a:solidFill>
                  <a:srgbClr val="000000"/>
                </a:solidFill>
                <a:latin typeface="Segoe UI" panose="020B0502040204020203" pitchFamily="34" charset="0"/>
                <a:cs typeface="Segoe UI" panose="020B0502040204020203" pitchFamily="34" charset="0"/>
              </a:rPr>
              <a:t>Drivers, Domains and </a:t>
            </a:r>
            <a:r>
              <a:rPr lang="en-US" sz="3700" b="1" dirty="0" err="1">
                <a:solidFill>
                  <a:srgbClr val="000000"/>
                </a:solidFill>
                <a:latin typeface="Segoe UI" panose="020B0502040204020203" pitchFamily="34" charset="0"/>
                <a:cs typeface="Segoe UI" panose="020B0502040204020203" pitchFamily="34" charset="0"/>
              </a:rPr>
              <a:t>Behaviours</a:t>
            </a:r>
            <a:endParaRPr lang="en-US" sz="3700" b="1" dirty="0">
              <a:solidFill>
                <a:srgbClr val="000000"/>
              </a:solidFill>
              <a:latin typeface="Segoe UI" panose="020B0502040204020203" pitchFamily="34" charset="0"/>
              <a:cs typeface="Segoe UI" panose="020B0502040204020203" pitchFamily="34" charset="0"/>
            </a:endParaRPr>
          </a:p>
        </p:txBody>
      </p:sp>
      <p:pic>
        <p:nvPicPr>
          <p:cNvPr id="2050" name="Picture 2" descr="https://illustrations.sociocracy30.org/img/en/collaboration-values/s3-organization.png">
            <a:extLst>
              <a:ext uri="{FF2B5EF4-FFF2-40B4-BE49-F238E27FC236}">
                <a16:creationId xmlns:a16="http://schemas.microsoft.com/office/drawing/2014/main" id="{0B627670-77F1-49D9-A60D-7D961D36FB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7141" y="91172"/>
            <a:ext cx="2937825" cy="22846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llustrations.sociocracy30.org/img/en/collaboration-values/artful-participation.png">
            <a:extLst>
              <a:ext uri="{FF2B5EF4-FFF2-40B4-BE49-F238E27FC236}">
                <a16:creationId xmlns:a16="http://schemas.microsoft.com/office/drawing/2014/main" id="{2E613B8F-F3FE-43A7-A507-DAFB1725C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0358" y="3969882"/>
            <a:ext cx="3783806" cy="223769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3EDDC91-0559-43DF-99D4-DF7D21D58A59}"/>
              </a:ext>
            </a:extLst>
          </p:cNvPr>
          <p:cNvPicPr>
            <a:picLocks noChangeAspect="1"/>
          </p:cNvPicPr>
          <p:nvPr/>
        </p:nvPicPr>
        <p:blipFill>
          <a:blip r:embed="rId6"/>
          <a:stretch>
            <a:fillRect/>
          </a:stretch>
        </p:blipFill>
        <p:spPr>
          <a:xfrm>
            <a:off x="9047143" y="3619816"/>
            <a:ext cx="2937824" cy="293782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 name="Picture 1">
            <a:extLst>
              <a:ext uri="{FF2B5EF4-FFF2-40B4-BE49-F238E27FC236}">
                <a16:creationId xmlns:a16="http://schemas.microsoft.com/office/drawing/2014/main" id="{BF8CE9D6-04DE-43C9-B900-00BEB1714B76}"/>
              </a:ext>
            </a:extLst>
          </p:cNvPr>
          <p:cNvPicPr>
            <a:picLocks noChangeAspect="1"/>
          </p:cNvPicPr>
          <p:nvPr/>
        </p:nvPicPr>
        <p:blipFill>
          <a:blip r:embed="rId7"/>
          <a:stretch>
            <a:fillRect/>
          </a:stretch>
        </p:blipFill>
        <p:spPr>
          <a:xfrm>
            <a:off x="5096434" y="291174"/>
            <a:ext cx="3783805" cy="3169622"/>
          </a:xfrm>
          <a:prstGeom prst="rect">
            <a:avLst/>
          </a:prstGeom>
        </p:spPr>
      </p:pic>
    </p:spTree>
    <p:extLst>
      <p:ext uri="{BB962C8B-B14F-4D97-AF65-F5344CB8AC3E}">
        <p14:creationId xmlns:p14="http://schemas.microsoft.com/office/powerpoint/2010/main" val="3592532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C41DB219-3787-41D4-856C-138B3F53E2C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9505" t="10431" b="10099"/>
          <a:stretch/>
        </p:blipFill>
        <p:spPr>
          <a:xfrm>
            <a:off x="0" y="0"/>
            <a:ext cx="4824414" cy="6858000"/>
          </a:xfrm>
          <a:prstGeom prst="round2DiagRect">
            <a:avLst/>
          </a:prstGeom>
        </p:spPr>
      </p:pic>
      <p:sp>
        <p:nvSpPr>
          <p:cNvPr id="15" name="Title 1">
            <a:extLst>
              <a:ext uri="{FF2B5EF4-FFF2-40B4-BE49-F238E27FC236}">
                <a16:creationId xmlns:a16="http://schemas.microsoft.com/office/drawing/2014/main" id="{8BEF85C4-EB11-49D9-8162-37CBD622A807}"/>
              </a:ext>
            </a:extLst>
          </p:cNvPr>
          <p:cNvSpPr txBox="1">
            <a:spLocks/>
          </p:cNvSpPr>
          <p:nvPr/>
        </p:nvSpPr>
        <p:spPr>
          <a:xfrm>
            <a:off x="0" y="2696207"/>
            <a:ext cx="4047461" cy="184721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700" b="1" dirty="0">
                <a:solidFill>
                  <a:srgbClr val="000000"/>
                </a:solidFill>
                <a:latin typeface="Segoe UI" panose="020B0502040204020203" pitchFamily="34" charset="0"/>
                <a:cs typeface="Segoe UI" panose="020B0502040204020203" pitchFamily="34" charset="0"/>
              </a:rPr>
              <a:t>Patterns</a:t>
            </a:r>
          </a:p>
        </p:txBody>
      </p:sp>
      <p:pic>
        <p:nvPicPr>
          <p:cNvPr id="2" name="Picture 1">
            <a:extLst>
              <a:ext uri="{FF2B5EF4-FFF2-40B4-BE49-F238E27FC236}">
                <a16:creationId xmlns:a16="http://schemas.microsoft.com/office/drawing/2014/main" id="{E2CCBB0E-5DBB-40F3-B0CE-6AA6F76FF7E0}"/>
              </a:ext>
            </a:extLst>
          </p:cNvPr>
          <p:cNvPicPr>
            <a:picLocks noChangeAspect="1"/>
          </p:cNvPicPr>
          <p:nvPr/>
        </p:nvPicPr>
        <p:blipFill>
          <a:blip r:embed="rId4"/>
          <a:stretch>
            <a:fillRect/>
          </a:stretch>
        </p:blipFill>
        <p:spPr>
          <a:xfrm>
            <a:off x="5183696" y="369794"/>
            <a:ext cx="6511338" cy="6118412"/>
          </a:xfrm>
          <a:prstGeom prst="rect">
            <a:avLst/>
          </a:prstGeom>
        </p:spPr>
      </p:pic>
    </p:spTree>
    <p:extLst>
      <p:ext uri="{BB962C8B-B14F-4D97-AF65-F5344CB8AC3E}">
        <p14:creationId xmlns:p14="http://schemas.microsoft.com/office/powerpoint/2010/main" val="396430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C41DB219-3787-41D4-856C-138B3F53E2C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9505" t="10431" b="10099"/>
          <a:stretch/>
        </p:blipFill>
        <p:spPr>
          <a:xfrm>
            <a:off x="0" y="0"/>
            <a:ext cx="4824414" cy="6858000"/>
          </a:xfrm>
          <a:prstGeom prst="round2DiagRect">
            <a:avLst/>
          </a:prstGeom>
        </p:spPr>
      </p:pic>
      <p:sp>
        <p:nvSpPr>
          <p:cNvPr id="15" name="Title 1">
            <a:extLst>
              <a:ext uri="{FF2B5EF4-FFF2-40B4-BE49-F238E27FC236}">
                <a16:creationId xmlns:a16="http://schemas.microsoft.com/office/drawing/2014/main" id="{8BEF85C4-EB11-49D9-8162-37CBD622A807}"/>
              </a:ext>
            </a:extLst>
          </p:cNvPr>
          <p:cNvSpPr txBox="1">
            <a:spLocks/>
          </p:cNvSpPr>
          <p:nvPr/>
        </p:nvSpPr>
        <p:spPr>
          <a:xfrm>
            <a:off x="0" y="2696207"/>
            <a:ext cx="4047461" cy="184721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700" b="1" dirty="0">
                <a:solidFill>
                  <a:srgbClr val="000000"/>
                </a:solidFill>
                <a:latin typeface="Segoe UI" panose="020B0502040204020203" pitchFamily="34" charset="0"/>
                <a:cs typeface="Segoe UI" panose="020B0502040204020203" pitchFamily="34" charset="0"/>
              </a:rPr>
              <a:t>Navigate via tension</a:t>
            </a:r>
          </a:p>
        </p:txBody>
      </p:sp>
      <p:pic>
        <p:nvPicPr>
          <p:cNvPr id="3" name="Picture 2">
            <a:extLst>
              <a:ext uri="{FF2B5EF4-FFF2-40B4-BE49-F238E27FC236}">
                <a16:creationId xmlns:a16="http://schemas.microsoft.com/office/drawing/2014/main" id="{852BB601-E2A0-4B8D-96F1-715B743BDB9C}"/>
              </a:ext>
            </a:extLst>
          </p:cNvPr>
          <p:cNvPicPr>
            <a:picLocks noChangeAspect="1"/>
          </p:cNvPicPr>
          <p:nvPr/>
        </p:nvPicPr>
        <p:blipFill>
          <a:blip r:embed="rId4"/>
          <a:stretch>
            <a:fillRect/>
          </a:stretch>
        </p:blipFill>
        <p:spPr>
          <a:xfrm>
            <a:off x="4939400" y="605117"/>
            <a:ext cx="6999103" cy="5351929"/>
          </a:xfrm>
          <a:prstGeom prst="rect">
            <a:avLst/>
          </a:prstGeom>
        </p:spPr>
      </p:pic>
    </p:spTree>
    <p:extLst>
      <p:ext uri="{BB962C8B-B14F-4D97-AF65-F5344CB8AC3E}">
        <p14:creationId xmlns:p14="http://schemas.microsoft.com/office/powerpoint/2010/main" val="1686838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C41DB219-3787-41D4-856C-138B3F53E2C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9505" t="10431" b="10099"/>
          <a:stretch/>
        </p:blipFill>
        <p:spPr>
          <a:xfrm>
            <a:off x="0" y="0"/>
            <a:ext cx="4824414" cy="6858000"/>
          </a:xfrm>
          <a:prstGeom prst="round2DiagRect">
            <a:avLst/>
          </a:prstGeom>
        </p:spPr>
      </p:pic>
      <p:sp>
        <p:nvSpPr>
          <p:cNvPr id="15" name="Title 1">
            <a:extLst>
              <a:ext uri="{FF2B5EF4-FFF2-40B4-BE49-F238E27FC236}">
                <a16:creationId xmlns:a16="http://schemas.microsoft.com/office/drawing/2014/main" id="{8BEF85C4-EB11-49D9-8162-37CBD622A807}"/>
              </a:ext>
            </a:extLst>
          </p:cNvPr>
          <p:cNvSpPr txBox="1">
            <a:spLocks/>
          </p:cNvSpPr>
          <p:nvPr/>
        </p:nvSpPr>
        <p:spPr>
          <a:xfrm>
            <a:off x="0" y="2696207"/>
            <a:ext cx="4047461" cy="184721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700" b="1" dirty="0">
                <a:solidFill>
                  <a:srgbClr val="000000"/>
                </a:solidFill>
                <a:latin typeface="Segoe UI" panose="020B0502040204020203" pitchFamily="34" charset="0"/>
                <a:cs typeface="Segoe UI" panose="020B0502040204020203" pitchFamily="34" charset="0"/>
              </a:rPr>
              <a:t>Resolve Objections</a:t>
            </a:r>
          </a:p>
        </p:txBody>
      </p:sp>
      <p:pic>
        <p:nvPicPr>
          <p:cNvPr id="2" name="Picture 1">
            <a:extLst>
              <a:ext uri="{FF2B5EF4-FFF2-40B4-BE49-F238E27FC236}">
                <a16:creationId xmlns:a16="http://schemas.microsoft.com/office/drawing/2014/main" id="{9093D9A3-4FF3-4973-9FBF-AAEC67EC32E7}"/>
              </a:ext>
            </a:extLst>
          </p:cNvPr>
          <p:cNvPicPr>
            <a:picLocks noChangeAspect="1"/>
          </p:cNvPicPr>
          <p:nvPr/>
        </p:nvPicPr>
        <p:blipFill>
          <a:blip r:embed="rId4"/>
          <a:stretch>
            <a:fillRect/>
          </a:stretch>
        </p:blipFill>
        <p:spPr>
          <a:xfrm>
            <a:off x="4953312" y="1075764"/>
            <a:ext cx="6728533" cy="4383741"/>
          </a:xfrm>
          <a:prstGeom prst="rect">
            <a:avLst/>
          </a:prstGeom>
        </p:spPr>
      </p:pic>
    </p:spTree>
    <p:extLst>
      <p:ext uri="{BB962C8B-B14F-4D97-AF65-F5344CB8AC3E}">
        <p14:creationId xmlns:p14="http://schemas.microsoft.com/office/powerpoint/2010/main" val="153818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C41DB219-3787-41D4-856C-138B3F53E2C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9505" t="10431" b="10099"/>
          <a:stretch/>
        </p:blipFill>
        <p:spPr>
          <a:xfrm>
            <a:off x="0" y="0"/>
            <a:ext cx="4824414" cy="6858000"/>
          </a:xfrm>
          <a:prstGeom prst="round2DiagRect">
            <a:avLst/>
          </a:prstGeom>
        </p:spPr>
      </p:pic>
      <p:sp>
        <p:nvSpPr>
          <p:cNvPr id="15" name="Title 1">
            <a:extLst>
              <a:ext uri="{FF2B5EF4-FFF2-40B4-BE49-F238E27FC236}">
                <a16:creationId xmlns:a16="http://schemas.microsoft.com/office/drawing/2014/main" id="{8BEF85C4-EB11-49D9-8162-37CBD622A807}"/>
              </a:ext>
            </a:extLst>
          </p:cNvPr>
          <p:cNvSpPr txBox="1">
            <a:spLocks/>
          </p:cNvSpPr>
          <p:nvPr/>
        </p:nvSpPr>
        <p:spPr>
          <a:xfrm>
            <a:off x="0" y="2696207"/>
            <a:ext cx="4047461" cy="184721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700" b="1" dirty="0">
                <a:solidFill>
                  <a:srgbClr val="000000"/>
                </a:solidFill>
                <a:latin typeface="Segoe UI" panose="020B0502040204020203" pitchFamily="34" charset="0"/>
                <a:cs typeface="Segoe UI" panose="020B0502040204020203" pitchFamily="34" charset="0"/>
              </a:rPr>
              <a:t>Peer Review</a:t>
            </a:r>
          </a:p>
        </p:txBody>
      </p:sp>
      <p:pic>
        <p:nvPicPr>
          <p:cNvPr id="3" name="Picture 2">
            <a:extLst>
              <a:ext uri="{FF2B5EF4-FFF2-40B4-BE49-F238E27FC236}">
                <a16:creationId xmlns:a16="http://schemas.microsoft.com/office/drawing/2014/main" id="{B5E77A20-C485-40DD-BED8-C35B062934FF}"/>
              </a:ext>
            </a:extLst>
          </p:cNvPr>
          <p:cNvPicPr>
            <a:picLocks noChangeAspect="1"/>
          </p:cNvPicPr>
          <p:nvPr/>
        </p:nvPicPr>
        <p:blipFill>
          <a:blip r:embed="rId4"/>
          <a:stretch>
            <a:fillRect/>
          </a:stretch>
        </p:blipFill>
        <p:spPr>
          <a:xfrm>
            <a:off x="5029199" y="2485619"/>
            <a:ext cx="6974541" cy="1134197"/>
          </a:xfrm>
          <a:prstGeom prst="rect">
            <a:avLst/>
          </a:prstGeom>
        </p:spPr>
      </p:pic>
    </p:spTree>
    <p:extLst>
      <p:ext uri="{BB962C8B-B14F-4D97-AF65-F5344CB8AC3E}">
        <p14:creationId xmlns:p14="http://schemas.microsoft.com/office/powerpoint/2010/main" val="3754829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6CB6F6-21C8-4C3A-8A87-1585176403F8}"/>
              </a:ext>
            </a:extLst>
          </p:cNvPr>
          <p:cNvPicPr>
            <a:picLocks noChangeAspect="1"/>
          </p:cNvPicPr>
          <p:nvPr/>
        </p:nvPicPr>
        <p:blipFill>
          <a:blip r:embed="rId3"/>
          <a:stretch>
            <a:fillRect/>
          </a:stretch>
        </p:blipFill>
        <p:spPr>
          <a:xfrm>
            <a:off x="4385132" y="4863018"/>
            <a:ext cx="2986938" cy="1994982"/>
          </a:xfrm>
          <a:prstGeom prst="rect">
            <a:avLst/>
          </a:prstGeom>
        </p:spPr>
      </p:pic>
      <p:pic>
        <p:nvPicPr>
          <p:cNvPr id="4" name="Picture 3">
            <a:extLst>
              <a:ext uri="{FF2B5EF4-FFF2-40B4-BE49-F238E27FC236}">
                <a16:creationId xmlns:a16="http://schemas.microsoft.com/office/drawing/2014/main" id="{CCBBB400-66F3-4BD0-AF23-E89767A247D0}"/>
              </a:ext>
            </a:extLst>
          </p:cNvPr>
          <p:cNvPicPr>
            <a:picLocks noChangeAspect="1"/>
          </p:cNvPicPr>
          <p:nvPr/>
        </p:nvPicPr>
        <p:blipFill>
          <a:blip r:embed="rId4"/>
          <a:stretch>
            <a:fillRect/>
          </a:stretch>
        </p:blipFill>
        <p:spPr>
          <a:xfrm>
            <a:off x="7180728" y="4003312"/>
            <a:ext cx="5011271" cy="2653230"/>
          </a:xfrm>
          <a:prstGeom prst="rect">
            <a:avLst/>
          </a:prstGeom>
        </p:spPr>
      </p:pic>
      <p:pic>
        <p:nvPicPr>
          <p:cNvPr id="17" name="Content Placeholder 16">
            <a:extLst>
              <a:ext uri="{FF2B5EF4-FFF2-40B4-BE49-F238E27FC236}">
                <a16:creationId xmlns:a16="http://schemas.microsoft.com/office/drawing/2014/main" id="{C41DB219-3787-41D4-856C-138B3F53E2CC}"/>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39505" t="10431" b="10099"/>
          <a:stretch/>
        </p:blipFill>
        <p:spPr>
          <a:xfrm>
            <a:off x="0" y="0"/>
            <a:ext cx="4824414" cy="6858000"/>
          </a:xfrm>
          <a:prstGeom prst="round2DiagRect">
            <a:avLst/>
          </a:prstGeom>
        </p:spPr>
      </p:pic>
      <p:sp>
        <p:nvSpPr>
          <p:cNvPr id="15" name="Title 1">
            <a:extLst>
              <a:ext uri="{FF2B5EF4-FFF2-40B4-BE49-F238E27FC236}">
                <a16:creationId xmlns:a16="http://schemas.microsoft.com/office/drawing/2014/main" id="{8BEF85C4-EB11-49D9-8162-37CBD622A807}"/>
              </a:ext>
            </a:extLst>
          </p:cNvPr>
          <p:cNvSpPr txBox="1">
            <a:spLocks/>
          </p:cNvSpPr>
          <p:nvPr/>
        </p:nvSpPr>
        <p:spPr>
          <a:xfrm>
            <a:off x="0" y="2696207"/>
            <a:ext cx="4047461" cy="184721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700" b="1" dirty="0">
                <a:solidFill>
                  <a:srgbClr val="000000"/>
                </a:solidFill>
                <a:latin typeface="Segoe UI" panose="020B0502040204020203" pitchFamily="34" charset="0"/>
                <a:cs typeface="Segoe UI" panose="020B0502040204020203" pitchFamily="34" charset="0"/>
              </a:rPr>
              <a:t>Backlogs &amp; Planning</a:t>
            </a:r>
          </a:p>
        </p:txBody>
      </p:sp>
      <p:pic>
        <p:nvPicPr>
          <p:cNvPr id="2" name="Picture 1">
            <a:extLst>
              <a:ext uri="{FF2B5EF4-FFF2-40B4-BE49-F238E27FC236}">
                <a16:creationId xmlns:a16="http://schemas.microsoft.com/office/drawing/2014/main" id="{3B7C5FD4-1F57-4429-84DD-54812D4DD33F}"/>
              </a:ext>
            </a:extLst>
          </p:cNvPr>
          <p:cNvPicPr>
            <a:picLocks noChangeAspect="1"/>
          </p:cNvPicPr>
          <p:nvPr/>
        </p:nvPicPr>
        <p:blipFill>
          <a:blip r:embed="rId6"/>
          <a:stretch>
            <a:fillRect/>
          </a:stretch>
        </p:blipFill>
        <p:spPr>
          <a:xfrm>
            <a:off x="4936113" y="262289"/>
            <a:ext cx="6511040" cy="4161793"/>
          </a:xfrm>
          <a:prstGeom prst="rect">
            <a:avLst/>
          </a:prstGeom>
        </p:spPr>
      </p:pic>
    </p:spTree>
    <p:extLst>
      <p:ext uri="{BB962C8B-B14F-4D97-AF65-F5344CB8AC3E}">
        <p14:creationId xmlns:p14="http://schemas.microsoft.com/office/powerpoint/2010/main" val="410217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C41DB219-3787-41D4-856C-138B3F53E2C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9505" t="10431" b="10099"/>
          <a:stretch/>
        </p:blipFill>
        <p:spPr>
          <a:xfrm>
            <a:off x="0" y="0"/>
            <a:ext cx="4824414" cy="6858000"/>
          </a:xfrm>
          <a:prstGeom prst="round2DiagRect">
            <a:avLst/>
          </a:prstGeom>
        </p:spPr>
      </p:pic>
      <p:sp>
        <p:nvSpPr>
          <p:cNvPr id="15" name="Title 1">
            <a:extLst>
              <a:ext uri="{FF2B5EF4-FFF2-40B4-BE49-F238E27FC236}">
                <a16:creationId xmlns:a16="http://schemas.microsoft.com/office/drawing/2014/main" id="{8BEF85C4-EB11-49D9-8162-37CBD622A807}"/>
              </a:ext>
            </a:extLst>
          </p:cNvPr>
          <p:cNvSpPr txBox="1">
            <a:spLocks/>
          </p:cNvSpPr>
          <p:nvPr/>
        </p:nvSpPr>
        <p:spPr>
          <a:xfrm>
            <a:off x="0" y="2696207"/>
            <a:ext cx="4047461" cy="184721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700" b="1" dirty="0">
                <a:solidFill>
                  <a:srgbClr val="000000"/>
                </a:solidFill>
                <a:latin typeface="Segoe UI" panose="020B0502040204020203" pitchFamily="34" charset="0"/>
                <a:cs typeface="Segoe UI" panose="020B0502040204020203" pitchFamily="34" charset="0"/>
              </a:rPr>
              <a:t>Service Organization</a:t>
            </a:r>
          </a:p>
        </p:txBody>
      </p:sp>
      <p:pic>
        <p:nvPicPr>
          <p:cNvPr id="3" name="Picture 2">
            <a:extLst>
              <a:ext uri="{FF2B5EF4-FFF2-40B4-BE49-F238E27FC236}">
                <a16:creationId xmlns:a16="http://schemas.microsoft.com/office/drawing/2014/main" id="{1A9FBEA2-2318-4030-A572-6C5359AE90BE}"/>
              </a:ext>
            </a:extLst>
          </p:cNvPr>
          <p:cNvPicPr>
            <a:picLocks noChangeAspect="1"/>
          </p:cNvPicPr>
          <p:nvPr/>
        </p:nvPicPr>
        <p:blipFill>
          <a:blip r:embed="rId4"/>
          <a:stretch>
            <a:fillRect/>
          </a:stretch>
        </p:blipFill>
        <p:spPr>
          <a:xfrm>
            <a:off x="5044431" y="954740"/>
            <a:ext cx="6654147" cy="4814047"/>
          </a:xfrm>
          <a:prstGeom prst="rect">
            <a:avLst/>
          </a:prstGeom>
        </p:spPr>
      </p:pic>
    </p:spTree>
    <p:extLst>
      <p:ext uri="{BB962C8B-B14F-4D97-AF65-F5344CB8AC3E}">
        <p14:creationId xmlns:p14="http://schemas.microsoft.com/office/powerpoint/2010/main" val="447496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DA67-0E4A-4AE7-9F34-AD61C6C49DC0}"/>
              </a:ext>
            </a:extLst>
          </p:cNvPr>
          <p:cNvSpPr>
            <a:spLocks noGrp="1"/>
          </p:cNvSpPr>
          <p:nvPr>
            <p:ph type="title"/>
          </p:nvPr>
        </p:nvSpPr>
        <p:spPr>
          <a:xfrm>
            <a:off x="267112" y="150813"/>
            <a:ext cx="10515600" cy="1325563"/>
          </a:xfrm>
        </p:spPr>
        <p:txBody>
          <a:bodyPr>
            <a:normAutofit/>
          </a:bodyPr>
          <a:lstStyle/>
          <a:p>
            <a:r>
              <a:rPr lang="en-US" sz="3600" b="1" dirty="0">
                <a:latin typeface="Segoe UI" panose="020B0502040204020203" pitchFamily="34" charset="0"/>
                <a:cs typeface="Segoe UI" panose="020B0502040204020203" pitchFamily="34" charset="0"/>
              </a:rPr>
              <a:t>SUMMARY</a:t>
            </a:r>
            <a:endParaRPr lang="tr-TR" sz="36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371F8A7B-002A-404D-A68B-123B47879CB3}"/>
              </a:ext>
            </a:extLst>
          </p:cNvPr>
          <p:cNvPicPr>
            <a:picLocks noChangeAspect="1"/>
          </p:cNvPicPr>
          <p:nvPr/>
        </p:nvPicPr>
        <p:blipFill>
          <a:blip r:embed="rId3"/>
          <a:stretch>
            <a:fillRect/>
          </a:stretch>
        </p:blipFill>
        <p:spPr>
          <a:xfrm>
            <a:off x="2803586" y="210456"/>
            <a:ext cx="9220465" cy="6496731"/>
          </a:xfrm>
          <a:prstGeom prst="rect">
            <a:avLst/>
          </a:prstGeom>
        </p:spPr>
      </p:pic>
    </p:spTree>
    <p:extLst>
      <p:ext uri="{BB962C8B-B14F-4D97-AF65-F5344CB8AC3E}">
        <p14:creationId xmlns:p14="http://schemas.microsoft.com/office/powerpoint/2010/main" val="3019111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AD02DC13-2A6E-4337-9D4B-D27C8B22527D}"/>
              </a:ext>
            </a:extLst>
          </p:cNvPr>
          <p:cNvSpPr txBox="1">
            <a:spLocks/>
          </p:cNvSpPr>
          <p:nvPr/>
        </p:nvSpPr>
        <p:spPr>
          <a:xfrm>
            <a:off x="278605" y="1006565"/>
            <a:ext cx="11294270" cy="5230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000000"/>
                </a:solidFill>
              </a:rPr>
              <a:t>Pixel Factory simulates a production environment under two different organizational structures, Hierarchical and Sociocracy based </a:t>
            </a:r>
          </a:p>
          <a:p>
            <a:r>
              <a:rPr lang="en-US" sz="1600" dirty="0">
                <a:solidFill>
                  <a:srgbClr val="000000"/>
                </a:solidFill>
              </a:rPr>
              <a:t>We try to simulate that power based structures creates inefficiency and kills creativity</a:t>
            </a:r>
          </a:p>
          <a:p>
            <a:r>
              <a:rPr lang="en-US" sz="1600" dirty="0">
                <a:solidFill>
                  <a:srgbClr val="000000"/>
                </a:solidFill>
              </a:rPr>
              <a:t>The purpose of the simulation work to produce pixels to make a picture visible again which is initially blank</a:t>
            </a:r>
          </a:p>
          <a:p>
            <a:r>
              <a:rPr lang="en-US" sz="1600" dirty="0">
                <a:solidFill>
                  <a:srgbClr val="000000"/>
                </a:solidFill>
              </a:rPr>
              <a:t>You may imagine “picture” as a customer organization that uses pixels to produce pictures</a:t>
            </a:r>
          </a:p>
          <a:p>
            <a:r>
              <a:rPr lang="en-US" sz="1600" dirty="0">
                <a:solidFill>
                  <a:srgbClr val="000000"/>
                </a:solidFill>
              </a:rPr>
              <a:t>There is ongoing communications in between Pixel Factory organization and customer</a:t>
            </a:r>
          </a:p>
          <a:p>
            <a:r>
              <a:rPr lang="en-US" sz="1600" dirty="0">
                <a:solidFill>
                  <a:srgbClr val="000000"/>
                </a:solidFill>
              </a:rPr>
              <a:t>We developed this work to simulate the statement “hierarchy brings inefficiency to the organization”</a:t>
            </a:r>
          </a:p>
          <a:p>
            <a:r>
              <a:rPr lang="en-US" sz="1600" dirty="0">
                <a:solidFill>
                  <a:srgbClr val="000000"/>
                </a:solidFill>
              </a:rPr>
              <a:t>For Future Tellers 2018 submission we developed a simulation </a:t>
            </a:r>
            <a:br>
              <a:rPr lang="en-US" sz="1600" dirty="0">
                <a:solidFill>
                  <a:srgbClr val="000000"/>
                </a:solidFill>
              </a:rPr>
            </a:br>
            <a:r>
              <a:rPr lang="en-US" sz="1600" dirty="0">
                <a:solidFill>
                  <a:srgbClr val="000000"/>
                </a:solidFill>
              </a:rPr>
              <a:t>software using Open Source components that supports </a:t>
            </a:r>
            <a:br>
              <a:rPr lang="en-US" sz="1600" dirty="0">
                <a:solidFill>
                  <a:srgbClr val="000000"/>
                </a:solidFill>
              </a:rPr>
            </a:br>
            <a:r>
              <a:rPr lang="en-US" sz="1600" dirty="0">
                <a:solidFill>
                  <a:srgbClr val="000000"/>
                </a:solidFill>
              </a:rPr>
              <a:t>our statement</a:t>
            </a:r>
          </a:p>
          <a:p>
            <a:r>
              <a:rPr lang="en-US" sz="1600" dirty="0">
                <a:solidFill>
                  <a:srgbClr val="000000"/>
                </a:solidFill>
              </a:rPr>
              <a:t>We see that under hierarchical world picture is being </a:t>
            </a:r>
            <a:br>
              <a:rPr lang="en-US" sz="1600" dirty="0">
                <a:solidFill>
                  <a:srgbClr val="000000"/>
                </a:solidFill>
              </a:rPr>
            </a:br>
            <a:r>
              <a:rPr lang="en-US" sz="1600" dirty="0">
                <a:solidFill>
                  <a:srgbClr val="000000"/>
                </a:solidFill>
              </a:rPr>
              <a:t>completed slower, and under sociocracy it is completed faster.</a:t>
            </a:r>
          </a:p>
          <a:p>
            <a:r>
              <a:rPr lang="en-US" sz="1600" dirty="0">
                <a:solidFill>
                  <a:srgbClr val="000000"/>
                </a:solidFill>
              </a:rPr>
              <a:t>Our simulation creates a base for further development </a:t>
            </a:r>
            <a:br>
              <a:rPr lang="en-US" sz="1600" dirty="0">
                <a:solidFill>
                  <a:srgbClr val="000000"/>
                </a:solidFill>
              </a:rPr>
            </a:br>
            <a:r>
              <a:rPr lang="en-US" sz="1600" dirty="0">
                <a:solidFill>
                  <a:srgbClr val="000000"/>
                </a:solidFill>
              </a:rPr>
              <a:t>possibilities especially to simulate group learning </a:t>
            </a:r>
            <a:br>
              <a:rPr lang="en-US" sz="1600" dirty="0">
                <a:solidFill>
                  <a:srgbClr val="000000"/>
                </a:solidFill>
              </a:rPr>
            </a:br>
            <a:r>
              <a:rPr lang="en-US" sz="1600" dirty="0">
                <a:solidFill>
                  <a:srgbClr val="000000"/>
                </a:solidFill>
              </a:rPr>
              <a:t>and community knowledge</a:t>
            </a:r>
          </a:p>
          <a:p>
            <a:r>
              <a:rPr lang="en-US" sz="1600" dirty="0">
                <a:solidFill>
                  <a:srgbClr val="000000"/>
                </a:solidFill>
              </a:rPr>
              <a:t>In the future we are also planning to add more capabilities </a:t>
            </a:r>
            <a:br>
              <a:rPr lang="en-US" sz="1600" dirty="0">
                <a:solidFill>
                  <a:srgbClr val="000000"/>
                </a:solidFill>
              </a:rPr>
            </a:br>
            <a:r>
              <a:rPr lang="en-US" sz="1600" dirty="0">
                <a:solidFill>
                  <a:srgbClr val="000000"/>
                </a:solidFill>
              </a:rPr>
              <a:t>to simulate different communications routes and to test</a:t>
            </a:r>
            <a:br>
              <a:rPr lang="en-US" sz="1600" dirty="0">
                <a:solidFill>
                  <a:srgbClr val="000000"/>
                </a:solidFill>
              </a:rPr>
            </a:br>
            <a:r>
              <a:rPr lang="en-US" sz="1600" dirty="0">
                <a:solidFill>
                  <a:srgbClr val="000000"/>
                </a:solidFill>
              </a:rPr>
              <a:t>some behavioral aspects of the organizations under game like </a:t>
            </a:r>
            <a:br>
              <a:rPr lang="en-US" sz="1600" dirty="0">
                <a:solidFill>
                  <a:srgbClr val="000000"/>
                </a:solidFill>
              </a:rPr>
            </a:br>
            <a:r>
              <a:rPr lang="en-US" sz="1600" dirty="0">
                <a:solidFill>
                  <a:srgbClr val="000000"/>
                </a:solidFill>
              </a:rPr>
              <a:t>scenarios. </a:t>
            </a:r>
          </a:p>
        </p:txBody>
      </p:sp>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4060441" y="-150018"/>
            <a:ext cx="10515600" cy="1325563"/>
          </a:xfrm>
        </p:spPr>
        <p:txBody>
          <a:bodyPr>
            <a:normAutofit/>
          </a:bodyPr>
          <a:lstStyle/>
          <a:p>
            <a:r>
              <a:rPr lang="en-US" sz="3200" b="1">
                <a:latin typeface="Segoe UI" panose="020B0502040204020203" pitchFamily="34" charset="0"/>
                <a:cs typeface="Segoe UI" panose="020B0502040204020203" pitchFamily="34" charset="0"/>
              </a:rPr>
              <a:t>PIXEL FACTORY</a:t>
            </a:r>
            <a:endParaRPr lang="tr-TR" sz="32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D1F91CA6-1765-4E85-A64E-5F6A08FD752D}"/>
              </a:ext>
            </a:extLst>
          </p:cNvPr>
          <p:cNvPicPr>
            <a:picLocks noChangeAspect="1"/>
          </p:cNvPicPr>
          <p:nvPr/>
        </p:nvPicPr>
        <p:blipFill>
          <a:blip r:embed="rId3"/>
          <a:stretch>
            <a:fillRect/>
          </a:stretch>
        </p:blipFill>
        <p:spPr>
          <a:xfrm>
            <a:off x="5925740" y="3297600"/>
            <a:ext cx="5832106" cy="3179277"/>
          </a:xfrm>
          <a:prstGeom prst="rect">
            <a:avLst/>
          </a:prstGeom>
        </p:spPr>
      </p:pic>
    </p:spTree>
    <p:extLst>
      <p:ext uri="{BB962C8B-B14F-4D97-AF65-F5344CB8AC3E}">
        <p14:creationId xmlns:p14="http://schemas.microsoft.com/office/powerpoint/2010/main" val="4149340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D7155-ED3E-4176-A24A-7799FF323D69}"/>
              </a:ext>
            </a:extLst>
          </p:cNvPr>
          <p:cNvPicPr>
            <a:picLocks noChangeAspect="1"/>
          </p:cNvPicPr>
          <p:nvPr/>
        </p:nvPicPr>
        <p:blipFill>
          <a:blip r:embed="rId3"/>
          <a:stretch>
            <a:fillRect/>
          </a:stretch>
        </p:blipFill>
        <p:spPr>
          <a:xfrm>
            <a:off x="288377" y="2625488"/>
            <a:ext cx="6787673" cy="3700189"/>
          </a:xfrm>
          <a:prstGeom prst="rect">
            <a:avLst/>
          </a:prstGeom>
        </p:spPr>
      </p:pic>
      <p:graphicFrame>
        <p:nvGraphicFramePr>
          <p:cNvPr id="9" name="Diagram 8">
            <a:extLst>
              <a:ext uri="{FF2B5EF4-FFF2-40B4-BE49-F238E27FC236}">
                <a16:creationId xmlns:a16="http://schemas.microsoft.com/office/drawing/2014/main" id="{FA42A801-B231-4E61-BCF6-600A608461F5}"/>
              </a:ext>
            </a:extLst>
          </p:cNvPr>
          <p:cNvGraphicFramePr/>
          <p:nvPr/>
        </p:nvGraphicFramePr>
        <p:xfrm>
          <a:off x="921544" y="512763"/>
          <a:ext cx="5897562" cy="24587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2788845"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PIXEL FACTORY WITH HIERARCHY</a:t>
            </a:r>
            <a:endParaRPr lang="tr-TR" sz="3200" b="1" dirty="0">
              <a:latin typeface="Segoe UI" panose="020B0502040204020203" pitchFamily="34" charset="0"/>
              <a:cs typeface="Segoe UI" panose="020B0502040204020203" pitchFamily="34" charset="0"/>
            </a:endParaRPr>
          </a:p>
        </p:txBody>
      </p:sp>
      <p:sp>
        <p:nvSpPr>
          <p:cNvPr id="12" name="Content Placeholder 2">
            <a:extLst>
              <a:ext uri="{FF2B5EF4-FFF2-40B4-BE49-F238E27FC236}">
                <a16:creationId xmlns:a16="http://schemas.microsoft.com/office/drawing/2014/main" id="{AD02DC13-2A6E-4337-9D4B-D27C8B22527D}"/>
              </a:ext>
            </a:extLst>
          </p:cNvPr>
          <p:cNvSpPr txBox="1">
            <a:spLocks/>
          </p:cNvSpPr>
          <p:nvPr/>
        </p:nvSpPr>
        <p:spPr>
          <a:xfrm>
            <a:off x="7237828" y="813683"/>
            <a:ext cx="4490493" cy="5230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000000"/>
                </a:solidFill>
              </a:rPr>
              <a:t>Pixel Factory with </a:t>
            </a:r>
            <a:r>
              <a:rPr lang="en-US" sz="1600" dirty="0" err="1">
                <a:solidFill>
                  <a:srgbClr val="000000"/>
                </a:solidFill>
              </a:rPr>
              <a:t>Hieararchy</a:t>
            </a:r>
            <a:r>
              <a:rPr lang="en-US" sz="1600" dirty="0">
                <a:solidFill>
                  <a:srgbClr val="000000"/>
                </a:solidFill>
              </a:rPr>
              <a:t>:</a:t>
            </a:r>
          </a:p>
          <a:p>
            <a:r>
              <a:rPr lang="en-US" sz="1600" dirty="0">
                <a:solidFill>
                  <a:srgbClr val="000000"/>
                </a:solidFill>
              </a:rPr>
              <a:t>Employees ask to big boss/Red Sphere who decides on which color will be produced</a:t>
            </a:r>
            <a:br>
              <a:rPr lang="en-US" sz="1600" dirty="0">
                <a:solidFill>
                  <a:srgbClr val="000000"/>
                </a:solidFill>
              </a:rPr>
            </a:br>
            <a:r>
              <a:rPr lang="en-US" sz="1600" dirty="0">
                <a:solidFill>
                  <a:srgbClr val="000000"/>
                </a:solidFill>
              </a:rPr>
              <a:t>       </a:t>
            </a:r>
            <a:r>
              <a:rPr lang="en-US" sz="1400" i="1" dirty="0">
                <a:solidFill>
                  <a:srgbClr val="000000"/>
                </a:solidFill>
              </a:rPr>
              <a:t>c1 = </a:t>
            </a:r>
            <a:r>
              <a:rPr lang="en-US" sz="1400" i="1" dirty="0" err="1">
                <a:solidFill>
                  <a:srgbClr val="000000"/>
                </a:solidFill>
              </a:rPr>
              <a:t>pf.ask_to_boss</a:t>
            </a:r>
            <a:r>
              <a:rPr lang="en-US" sz="1400" i="1" dirty="0">
                <a:solidFill>
                  <a:srgbClr val="000000"/>
                </a:solidFill>
              </a:rPr>
              <a:t>();</a:t>
            </a:r>
            <a:br>
              <a:rPr lang="en-US" sz="1400" i="1" dirty="0">
                <a:solidFill>
                  <a:srgbClr val="000000"/>
                </a:solidFill>
              </a:rPr>
            </a:br>
            <a:r>
              <a:rPr lang="en-US" sz="1400" i="1" dirty="0">
                <a:solidFill>
                  <a:srgbClr val="000000"/>
                </a:solidFill>
              </a:rPr>
              <a:t>        </a:t>
            </a:r>
            <a:r>
              <a:rPr lang="en-US" sz="1400" i="1" dirty="0" err="1">
                <a:solidFill>
                  <a:srgbClr val="000000"/>
                </a:solidFill>
              </a:rPr>
              <a:t>ps.setEmitter</a:t>
            </a:r>
            <a:r>
              <a:rPr lang="en-US" sz="1400" i="1" dirty="0">
                <a:solidFill>
                  <a:srgbClr val="000000"/>
                </a:solidFill>
              </a:rPr>
              <a:t>(x,y,c1);</a:t>
            </a:r>
          </a:p>
          <a:p>
            <a:r>
              <a:rPr lang="en-US" sz="1600" dirty="0">
                <a:solidFill>
                  <a:srgbClr val="000000"/>
                </a:solidFill>
              </a:rPr>
              <a:t>Employees cannot take actions without asking to big boss</a:t>
            </a:r>
          </a:p>
          <a:p>
            <a:r>
              <a:rPr lang="en-US" sz="1600" dirty="0">
                <a:solidFill>
                  <a:srgbClr val="000000"/>
                </a:solidFill>
              </a:rPr>
              <a:t>Employees don’t learn from each other, there’s no shared knowledge</a:t>
            </a:r>
          </a:p>
          <a:p>
            <a:r>
              <a:rPr lang="en-US" sz="1600" dirty="0">
                <a:solidFill>
                  <a:srgbClr val="000000"/>
                </a:solidFill>
              </a:rPr>
              <a:t>Only big boss talks to Customer</a:t>
            </a:r>
          </a:p>
          <a:p>
            <a:r>
              <a:rPr lang="en-US" sz="1600" dirty="0">
                <a:solidFill>
                  <a:srgbClr val="000000"/>
                </a:solidFill>
              </a:rPr>
              <a:t>Mid Level Managers have no clearly defined tasks and hold their positions mainly of a “power” need</a:t>
            </a:r>
          </a:p>
          <a:p>
            <a:r>
              <a:rPr lang="en-US" sz="1600" dirty="0">
                <a:solidFill>
                  <a:srgbClr val="000000"/>
                </a:solidFill>
              </a:rPr>
              <a:t>Lower level employees has no power, only has a duty of Pixel production </a:t>
            </a:r>
          </a:p>
          <a:p>
            <a:r>
              <a:rPr lang="en-US" sz="1600" dirty="0">
                <a:solidFill>
                  <a:srgbClr val="000000"/>
                </a:solidFill>
              </a:rPr>
              <a:t>Due to bottlenecks and slower communications cycles, efficiency is lower</a:t>
            </a:r>
          </a:p>
          <a:p>
            <a:r>
              <a:rPr lang="en-US" sz="1600" dirty="0">
                <a:solidFill>
                  <a:srgbClr val="000000"/>
                </a:solidFill>
              </a:rPr>
              <a:t>Big boss is always under stress</a:t>
            </a:r>
          </a:p>
        </p:txBody>
      </p:sp>
    </p:spTree>
    <p:extLst>
      <p:ext uri="{BB962C8B-B14F-4D97-AF65-F5344CB8AC3E}">
        <p14:creationId xmlns:p14="http://schemas.microsoft.com/office/powerpoint/2010/main" val="14217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onfused Face with No Fill">
            <a:extLst>
              <a:ext uri="{FF2B5EF4-FFF2-40B4-BE49-F238E27FC236}">
                <a16:creationId xmlns:a16="http://schemas.microsoft.com/office/drawing/2014/main" id="{D5CDDCA9-239F-423D-B571-BDF6331771B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BDC6DDF-0FB0-40C6-92FA-593063898AA7}"/>
              </a:ext>
            </a:extLst>
          </p:cNvPr>
          <p:cNvSpPr>
            <a:spLocks noGrp="1"/>
          </p:cNvSpPr>
          <p:nvPr>
            <p:ph idx="1"/>
          </p:nvPr>
        </p:nvSpPr>
        <p:spPr>
          <a:xfrm>
            <a:off x="5886450" y="464344"/>
            <a:ext cx="6050756" cy="5596627"/>
          </a:xfrm>
        </p:spPr>
        <p:txBody>
          <a:bodyPr anchor="ctr">
            <a:normAutofit/>
          </a:bodyPr>
          <a:lstStyle/>
          <a:p>
            <a:pPr marL="0" indent="0">
              <a:buNone/>
            </a:pPr>
            <a:r>
              <a:rPr lang="en-US" sz="3600" dirty="0">
                <a:solidFill>
                  <a:srgbClr val="000000"/>
                </a:solidFill>
              </a:rPr>
              <a:t>Love song to efficiency, alignment, fulfillment, openness and wellbeing </a:t>
            </a:r>
          </a:p>
          <a:p>
            <a:pPr marL="0" indent="0">
              <a:buNone/>
            </a:pPr>
            <a:endParaRPr lang="en-US" sz="3600" dirty="0">
              <a:solidFill>
                <a:srgbClr val="000000"/>
              </a:solidFill>
            </a:endParaRPr>
          </a:p>
          <a:p>
            <a:pPr marL="0" indent="0">
              <a:buNone/>
            </a:pPr>
            <a:r>
              <a:rPr lang="en-US" sz="3600" dirty="0">
                <a:solidFill>
                  <a:srgbClr val="000000"/>
                </a:solidFill>
              </a:rPr>
              <a:t>“…happy people have not much to say, sad people have much more to say to explain…”, Aznavour on love songs– Parkinson Interview ,1974</a:t>
            </a:r>
          </a:p>
        </p:txBody>
      </p:sp>
    </p:spTree>
    <p:extLst>
      <p:ext uri="{BB962C8B-B14F-4D97-AF65-F5344CB8AC3E}">
        <p14:creationId xmlns:p14="http://schemas.microsoft.com/office/powerpoint/2010/main" val="131782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1220300"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PIXEL FACTORY WITH HIERARCHY- QUICK DEMO</a:t>
            </a:r>
            <a:endParaRPr lang="tr-TR"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74151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49F3C0-F8F1-4114-97A6-CAB618966076}"/>
              </a:ext>
            </a:extLst>
          </p:cNvPr>
          <p:cNvPicPr>
            <a:picLocks noChangeAspect="1"/>
          </p:cNvPicPr>
          <p:nvPr/>
        </p:nvPicPr>
        <p:blipFill>
          <a:blip r:embed="rId2"/>
          <a:stretch>
            <a:fillRect/>
          </a:stretch>
        </p:blipFill>
        <p:spPr>
          <a:xfrm>
            <a:off x="249626" y="540843"/>
            <a:ext cx="2895924" cy="2631257"/>
          </a:xfrm>
          <a:prstGeom prst="rect">
            <a:avLst/>
          </a:prstGeom>
        </p:spPr>
      </p:pic>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2788845"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PIXEL FACTORY WITH SOCIOCRACY</a:t>
            </a:r>
            <a:endParaRPr lang="tr-TR" sz="3200" b="1" dirty="0">
              <a:latin typeface="Segoe UI" panose="020B0502040204020203" pitchFamily="34" charset="0"/>
              <a:cs typeface="Segoe UI" panose="020B0502040204020203" pitchFamily="34" charset="0"/>
            </a:endParaRPr>
          </a:p>
        </p:txBody>
      </p:sp>
      <p:sp>
        <p:nvSpPr>
          <p:cNvPr id="12" name="Content Placeholder 2">
            <a:extLst>
              <a:ext uri="{FF2B5EF4-FFF2-40B4-BE49-F238E27FC236}">
                <a16:creationId xmlns:a16="http://schemas.microsoft.com/office/drawing/2014/main" id="{AD02DC13-2A6E-4337-9D4B-D27C8B22527D}"/>
              </a:ext>
            </a:extLst>
          </p:cNvPr>
          <p:cNvSpPr txBox="1">
            <a:spLocks/>
          </p:cNvSpPr>
          <p:nvPr/>
        </p:nvSpPr>
        <p:spPr>
          <a:xfrm>
            <a:off x="7736680" y="940294"/>
            <a:ext cx="3991641" cy="5230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000000"/>
                </a:solidFill>
              </a:rPr>
              <a:t>Each employee has connection with customer and asks the color that will be produced</a:t>
            </a:r>
            <a:br>
              <a:rPr lang="en-US" sz="1600" dirty="0">
                <a:solidFill>
                  <a:srgbClr val="000000"/>
                </a:solidFill>
              </a:rPr>
            </a:br>
            <a:r>
              <a:rPr lang="en-US" sz="1600" dirty="0">
                <a:solidFill>
                  <a:srgbClr val="000000"/>
                </a:solidFill>
              </a:rPr>
              <a:t>       </a:t>
            </a:r>
            <a:r>
              <a:rPr lang="en-US" sz="1600" i="1" dirty="0">
                <a:solidFill>
                  <a:srgbClr val="000000"/>
                </a:solidFill>
              </a:rPr>
              <a:t>c1 = </a:t>
            </a:r>
            <a:r>
              <a:rPr lang="en-US" sz="1600" i="1" dirty="0" err="1">
                <a:solidFill>
                  <a:srgbClr val="000000"/>
                </a:solidFill>
              </a:rPr>
              <a:t>fPrjRoot.custPict.tellmeLastColor</a:t>
            </a:r>
            <a:r>
              <a:rPr lang="en-US" sz="1600" i="1" dirty="0">
                <a:solidFill>
                  <a:srgbClr val="000000"/>
                </a:solidFill>
              </a:rPr>
              <a:t>();</a:t>
            </a:r>
            <a:br>
              <a:rPr lang="en-US" sz="1600" i="1" dirty="0">
                <a:solidFill>
                  <a:srgbClr val="000000"/>
                </a:solidFill>
              </a:rPr>
            </a:br>
            <a:r>
              <a:rPr lang="en-US" sz="1600" i="1" dirty="0">
                <a:solidFill>
                  <a:srgbClr val="000000"/>
                </a:solidFill>
              </a:rPr>
              <a:t>       </a:t>
            </a:r>
            <a:r>
              <a:rPr lang="en-US" sz="1600" i="1" dirty="0" err="1">
                <a:solidFill>
                  <a:srgbClr val="000000"/>
                </a:solidFill>
              </a:rPr>
              <a:t>ps.setEmitter</a:t>
            </a:r>
            <a:r>
              <a:rPr lang="en-US" sz="1600" i="1" dirty="0">
                <a:solidFill>
                  <a:srgbClr val="000000"/>
                </a:solidFill>
              </a:rPr>
              <a:t>(x,y,c1);</a:t>
            </a:r>
            <a:endParaRPr lang="en-US" sz="1600" dirty="0">
              <a:solidFill>
                <a:srgbClr val="000000"/>
              </a:solidFill>
            </a:endParaRPr>
          </a:p>
          <a:p>
            <a:r>
              <a:rPr lang="en-US" sz="1600" dirty="0">
                <a:solidFill>
                  <a:srgbClr val="000000"/>
                </a:solidFill>
              </a:rPr>
              <a:t>Each employee contributes to decisions</a:t>
            </a:r>
          </a:p>
          <a:p>
            <a:r>
              <a:rPr lang="en-US" sz="1600" dirty="0">
                <a:solidFill>
                  <a:srgbClr val="000000"/>
                </a:solidFill>
              </a:rPr>
              <a:t>Each employee contributes to production</a:t>
            </a:r>
          </a:p>
          <a:p>
            <a:r>
              <a:rPr lang="en-US" sz="1600" dirty="0">
                <a:solidFill>
                  <a:srgbClr val="000000"/>
                </a:solidFill>
              </a:rPr>
              <a:t>Power and knowledge is shared </a:t>
            </a:r>
          </a:p>
          <a:p>
            <a:r>
              <a:rPr lang="en-US" sz="1600" dirty="0">
                <a:solidFill>
                  <a:srgbClr val="000000"/>
                </a:solidFill>
              </a:rPr>
              <a:t>There’s no bottleneck that may create unnecessary stress on employees</a:t>
            </a:r>
          </a:p>
          <a:p>
            <a:r>
              <a:rPr lang="en-US" sz="1600" dirty="0">
                <a:solidFill>
                  <a:srgbClr val="000000"/>
                </a:solidFill>
              </a:rPr>
              <a:t>Not implemented for this phase but they can easily learn from each other</a:t>
            </a:r>
          </a:p>
        </p:txBody>
      </p:sp>
      <p:pic>
        <p:nvPicPr>
          <p:cNvPr id="2" name="Picture 1">
            <a:extLst>
              <a:ext uri="{FF2B5EF4-FFF2-40B4-BE49-F238E27FC236}">
                <a16:creationId xmlns:a16="http://schemas.microsoft.com/office/drawing/2014/main" id="{A45F286A-8BFA-4269-A741-B1E1E45662F3}"/>
              </a:ext>
            </a:extLst>
          </p:cNvPr>
          <p:cNvPicPr>
            <a:picLocks noChangeAspect="1"/>
          </p:cNvPicPr>
          <p:nvPr/>
        </p:nvPicPr>
        <p:blipFill>
          <a:blip r:embed="rId3"/>
          <a:stretch>
            <a:fillRect/>
          </a:stretch>
        </p:blipFill>
        <p:spPr>
          <a:xfrm>
            <a:off x="0" y="2537398"/>
            <a:ext cx="7736680" cy="4204378"/>
          </a:xfrm>
          <a:prstGeom prst="rect">
            <a:avLst/>
          </a:prstGeom>
        </p:spPr>
      </p:pic>
    </p:spTree>
    <p:extLst>
      <p:ext uri="{BB962C8B-B14F-4D97-AF65-F5344CB8AC3E}">
        <p14:creationId xmlns:p14="http://schemas.microsoft.com/office/powerpoint/2010/main" val="696694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1220300"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PIXEL FACTORY WITH </a:t>
            </a:r>
            <a:r>
              <a:rPr lang="en-US" sz="3200" b="1">
                <a:latin typeface="Segoe UI" panose="020B0502040204020203" pitchFamily="34" charset="0"/>
                <a:cs typeface="Segoe UI" panose="020B0502040204020203" pitchFamily="34" charset="0"/>
              </a:rPr>
              <a:t>SOCICRACY - QUICK </a:t>
            </a:r>
            <a:r>
              <a:rPr lang="en-US" sz="3200" b="1" dirty="0">
                <a:latin typeface="Segoe UI" panose="020B0502040204020203" pitchFamily="34" charset="0"/>
                <a:cs typeface="Segoe UI" panose="020B0502040204020203" pitchFamily="34" charset="0"/>
              </a:rPr>
              <a:t>DEMO</a:t>
            </a:r>
            <a:endParaRPr lang="tr-TR"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62408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2788845"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BENEFITS OF OPEN SOURCE</a:t>
            </a:r>
            <a:endParaRPr lang="tr-TR" sz="3200" b="1" dirty="0">
              <a:latin typeface="Segoe UI" panose="020B0502040204020203" pitchFamily="34" charset="0"/>
              <a:cs typeface="Segoe UI" panose="020B0502040204020203" pitchFamily="34" charset="0"/>
            </a:endParaRPr>
          </a:p>
        </p:txBody>
      </p:sp>
      <p:sp>
        <p:nvSpPr>
          <p:cNvPr id="12" name="Content Placeholder 2">
            <a:extLst>
              <a:ext uri="{FF2B5EF4-FFF2-40B4-BE49-F238E27FC236}">
                <a16:creationId xmlns:a16="http://schemas.microsoft.com/office/drawing/2014/main" id="{AD02DC13-2A6E-4337-9D4B-D27C8B22527D}"/>
              </a:ext>
            </a:extLst>
          </p:cNvPr>
          <p:cNvSpPr txBox="1">
            <a:spLocks/>
          </p:cNvSpPr>
          <p:nvPr/>
        </p:nvSpPr>
        <p:spPr>
          <a:xfrm>
            <a:off x="519954" y="1175545"/>
            <a:ext cx="8883201" cy="5230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rPr>
              <a:t>Started from scratch in Processing and implemented solution in 3 weeks in parallel of a very heavy schedule</a:t>
            </a:r>
          </a:p>
          <a:p>
            <a:r>
              <a:rPr lang="en-US" sz="2000" dirty="0">
                <a:solidFill>
                  <a:srgbClr val="000000"/>
                </a:solidFill>
              </a:rPr>
              <a:t>Easy to find samples and references</a:t>
            </a:r>
          </a:p>
          <a:p>
            <a:r>
              <a:rPr lang="en-US" sz="2000" dirty="0">
                <a:solidFill>
                  <a:srgbClr val="000000"/>
                </a:solidFill>
              </a:rPr>
              <a:t>Possible to reuse existing material even modifying it</a:t>
            </a:r>
          </a:p>
          <a:p>
            <a:r>
              <a:rPr lang="en-US" sz="2000" dirty="0">
                <a:solidFill>
                  <a:srgbClr val="000000"/>
                </a:solidFill>
              </a:rPr>
              <a:t>Possible to develop and contribute to existing material</a:t>
            </a:r>
          </a:p>
          <a:p>
            <a:r>
              <a:rPr lang="en-US" sz="2000" dirty="0">
                <a:solidFill>
                  <a:srgbClr val="000000"/>
                </a:solidFill>
              </a:rPr>
              <a:t>Shared knowledgebase for all</a:t>
            </a:r>
          </a:p>
          <a:p>
            <a:r>
              <a:rPr lang="en-US" sz="2000" dirty="0">
                <a:solidFill>
                  <a:srgbClr val="000000"/>
                </a:solidFill>
              </a:rPr>
              <a:t>Easy to test different tools &amp; methods</a:t>
            </a:r>
          </a:p>
        </p:txBody>
      </p:sp>
    </p:spTree>
    <p:extLst>
      <p:ext uri="{BB962C8B-B14F-4D97-AF65-F5344CB8AC3E}">
        <p14:creationId xmlns:p14="http://schemas.microsoft.com/office/powerpoint/2010/main" val="2617879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4244851" y="-150018"/>
            <a:ext cx="2634251" cy="1325563"/>
          </a:xfrm>
        </p:spPr>
        <p:txBody>
          <a:bodyPr>
            <a:normAutofit/>
          </a:bodyPr>
          <a:lstStyle/>
          <a:p>
            <a:pPr algn="just"/>
            <a:r>
              <a:rPr lang="en-US" sz="3200" b="1" dirty="0">
                <a:latin typeface="Segoe UI" panose="020B0502040204020203" pitchFamily="34" charset="0"/>
                <a:cs typeface="Segoe UI" panose="020B0502040204020203" pitchFamily="34" charset="0"/>
              </a:rPr>
              <a:t>REFERENCES</a:t>
            </a:r>
            <a:endParaRPr lang="tr-TR" sz="3200" b="1" dirty="0">
              <a:latin typeface="Segoe UI" panose="020B0502040204020203" pitchFamily="34" charset="0"/>
              <a:cs typeface="Segoe UI" panose="020B0502040204020203" pitchFamily="34" charset="0"/>
            </a:endParaRPr>
          </a:p>
        </p:txBody>
      </p:sp>
      <p:sp>
        <p:nvSpPr>
          <p:cNvPr id="12" name="Content Placeholder 2">
            <a:extLst>
              <a:ext uri="{FF2B5EF4-FFF2-40B4-BE49-F238E27FC236}">
                <a16:creationId xmlns:a16="http://schemas.microsoft.com/office/drawing/2014/main" id="{AD02DC13-2A6E-4337-9D4B-D27C8B22527D}"/>
              </a:ext>
            </a:extLst>
          </p:cNvPr>
          <p:cNvSpPr txBox="1">
            <a:spLocks/>
          </p:cNvSpPr>
          <p:nvPr/>
        </p:nvSpPr>
        <p:spPr>
          <a:xfrm>
            <a:off x="379277" y="940293"/>
            <a:ext cx="10312169" cy="5230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000000"/>
                </a:solidFill>
                <a:hlinkClick r:id="rId2"/>
              </a:rPr>
              <a:t>https://sociocracy30.org/</a:t>
            </a:r>
            <a:endParaRPr lang="en-US" sz="1600" dirty="0">
              <a:solidFill>
                <a:srgbClr val="000000"/>
              </a:solidFill>
            </a:endParaRPr>
          </a:p>
          <a:p>
            <a:r>
              <a:rPr lang="en-US" sz="1600" dirty="0">
                <a:solidFill>
                  <a:srgbClr val="000000"/>
                </a:solidFill>
              </a:rPr>
              <a:t>Processing 3 samples: </a:t>
            </a:r>
            <a:r>
              <a:rPr lang="en-US" sz="1600" dirty="0">
                <a:solidFill>
                  <a:srgbClr val="000000"/>
                </a:solidFill>
                <a:hlinkClick r:id="rId3"/>
              </a:rPr>
              <a:t>https://processing.org/</a:t>
            </a:r>
            <a:r>
              <a:rPr lang="en-US" sz="1600" dirty="0">
                <a:solidFill>
                  <a:srgbClr val="000000"/>
                </a:solidFill>
              </a:rPr>
              <a:t> </a:t>
            </a:r>
          </a:p>
          <a:p>
            <a:r>
              <a:rPr lang="en-US" sz="1600" dirty="0">
                <a:solidFill>
                  <a:srgbClr val="000000"/>
                </a:solidFill>
                <a:hlinkClick r:id="rId4"/>
              </a:rPr>
              <a:t>http://paulbourke.net/papers/cgat2013/presentation.pdf</a:t>
            </a:r>
            <a:r>
              <a:rPr lang="en-US" sz="1600" dirty="0">
                <a:solidFill>
                  <a:srgbClr val="000000"/>
                </a:solidFill>
              </a:rPr>
              <a:t> </a:t>
            </a:r>
          </a:p>
          <a:p>
            <a:r>
              <a:rPr lang="en-US" sz="1600" dirty="0">
                <a:solidFill>
                  <a:srgbClr val="000000"/>
                </a:solidFill>
                <a:hlinkClick r:id="rId5"/>
              </a:rPr>
              <a:t>http://paulbourke.net/fractals/</a:t>
            </a:r>
            <a:r>
              <a:rPr lang="en-US" sz="1600" dirty="0">
                <a:solidFill>
                  <a:srgbClr val="000000"/>
                </a:solidFill>
              </a:rPr>
              <a:t>  </a:t>
            </a:r>
          </a:p>
          <a:p>
            <a:r>
              <a:rPr lang="en-US" sz="1600" dirty="0">
                <a:solidFill>
                  <a:srgbClr val="000000"/>
                </a:solidFill>
                <a:hlinkClick r:id="rId6"/>
              </a:rPr>
              <a:t>http://freemusicarchive.org/music/Graphiqs_Groove/Graphiqs_Groove_2009/09_-_deepskyblue</a:t>
            </a:r>
            <a:endParaRPr lang="en-US" sz="1600" dirty="0">
              <a:solidFill>
                <a:srgbClr val="000000"/>
              </a:solidFill>
            </a:endParaRPr>
          </a:p>
          <a:p>
            <a:r>
              <a:rPr lang="en-US" sz="1600" dirty="0">
                <a:solidFill>
                  <a:srgbClr val="000000"/>
                </a:solidFill>
                <a:hlinkClick r:id="rId7"/>
              </a:rPr>
              <a:t>http://freemusicarchive.org/music/Dream_Metaphor/none_given_1017/cd1_01_dream_metaphor_-_space_traveller</a:t>
            </a:r>
            <a:endParaRPr lang="en-US" sz="1600" dirty="0">
              <a:solidFill>
                <a:srgbClr val="000000"/>
              </a:solidFill>
            </a:endParaRPr>
          </a:p>
          <a:p>
            <a:r>
              <a:rPr lang="en-US" sz="1600">
                <a:solidFill>
                  <a:srgbClr val="000000"/>
                </a:solidFill>
              </a:rPr>
              <a:t>GitHub Link</a:t>
            </a:r>
            <a:r>
              <a:rPr lang="en-US" sz="1600" dirty="0">
                <a:solidFill>
                  <a:srgbClr val="000000"/>
                </a:solidFill>
              </a:rPr>
              <a:t>: </a:t>
            </a:r>
            <a:r>
              <a:rPr lang="en-US" sz="1600" dirty="0">
                <a:solidFill>
                  <a:srgbClr val="000000"/>
                </a:solidFill>
                <a:hlinkClick r:id="rId8"/>
              </a:rPr>
              <a:t>https://github.com/Barbarosg1</a:t>
            </a:r>
            <a:r>
              <a:rPr lang="en-US" sz="1600">
                <a:solidFill>
                  <a:srgbClr val="000000"/>
                </a:solidFill>
                <a:hlinkClick r:id="rId8"/>
              </a:rPr>
              <a:t>/PixelFactory</a:t>
            </a:r>
            <a:r>
              <a:rPr lang="en-US" sz="1600">
                <a:solidFill>
                  <a:srgbClr val="000000"/>
                </a:solidFill>
              </a:rPr>
              <a:t> </a:t>
            </a:r>
            <a:endParaRPr lang="en-US" sz="1600" dirty="0">
              <a:solidFill>
                <a:srgbClr val="000000"/>
              </a:solidFill>
            </a:endParaRPr>
          </a:p>
        </p:txBody>
      </p:sp>
    </p:spTree>
    <p:extLst>
      <p:ext uri="{BB962C8B-B14F-4D97-AF65-F5344CB8AC3E}">
        <p14:creationId xmlns:p14="http://schemas.microsoft.com/office/powerpoint/2010/main" val="2659904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95502-4950-4C98-88FA-08A6268F0FFA}"/>
              </a:ext>
            </a:extLst>
          </p:cNvPr>
          <p:cNvSpPr>
            <a:spLocks noGrp="1"/>
          </p:cNvSpPr>
          <p:nvPr>
            <p:ph type="title"/>
          </p:nvPr>
        </p:nvSpPr>
        <p:spPr/>
        <p:txBody>
          <a:bodyPr/>
          <a:lstStyle/>
          <a:p>
            <a:r>
              <a:rPr lang="en-US" dirty="0"/>
              <a:t>Human Activity and desires</a:t>
            </a:r>
            <a:endParaRPr lang="tr-TR" dirty="0"/>
          </a:p>
        </p:txBody>
      </p:sp>
      <p:sp>
        <p:nvSpPr>
          <p:cNvPr id="3" name="Content Placeholder 2">
            <a:extLst>
              <a:ext uri="{FF2B5EF4-FFF2-40B4-BE49-F238E27FC236}">
                <a16:creationId xmlns:a16="http://schemas.microsoft.com/office/drawing/2014/main" id="{3BDC6DDF-0FB0-40C6-92FA-593063898AA7}"/>
              </a:ext>
            </a:extLst>
          </p:cNvPr>
          <p:cNvSpPr>
            <a:spLocks noGrp="1"/>
          </p:cNvSpPr>
          <p:nvPr>
            <p:ph idx="1"/>
          </p:nvPr>
        </p:nvSpPr>
        <p:spPr/>
        <p:txBody>
          <a:bodyPr>
            <a:normAutofit fontScale="92500" lnSpcReduction="20000"/>
          </a:bodyPr>
          <a:lstStyle/>
          <a:p>
            <a:r>
              <a:rPr lang="tr-TR" dirty="0"/>
              <a:t>Bertrand Russell – Nobel Lecture</a:t>
            </a:r>
            <a:r>
              <a:rPr lang="en-US" dirty="0"/>
              <a:t>, </a:t>
            </a:r>
            <a:r>
              <a:rPr lang="tr-TR" dirty="0"/>
              <a:t>December 11, 1950</a:t>
            </a:r>
            <a:endParaRPr lang="en-US" dirty="0"/>
          </a:p>
          <a:p>
            <a:r>
              <a:rPr lang="en-US" dirty="0"/>
              <a:t>Four desires can never be fully gratified,</a:t>
            </a:r>
          </a:p>
          <a:p>
            <a:pPr lvl="1"/>
            <a:r>
              <a:rPr lang="en-US" sz="2800" dirty="0"/>
              <a:t>acquisitiveness </a:t>
            </a:r>
          </a:p>
          <a:p>
            <a:pPr lvl="1"/>
            <a:r>
              <a:rPr lang="en-US" sz="2800" dirty="0"/>
              <a:t>rivalry </a:t>
            </a:r>
          </a:p>
          <a:p>
            <a:pPr lvl="1"/>
            <a:r>
              <a:rPr lang="en-US" sz="2800" dirty="0"/>
              <a:t>vanity </a:t>
            </a:r>
          </a:p>
          <a:p>
            <a:pPr lvl="1"/>
            <a:r>
              <a:rPr lang="en-US" sz="2800" b="1" u="sng" dirty="0"/>
              <a:t>love of power</a:t>
            </a:r>
          </a:p>
          <a:p>
            <a:r>
              <a:rPr lang="en-US" sz="3200" dirty="0"/>
              <a:t>Fear and hate</a:t>
            </a:r>
          </a:p>
          <a:p>
            <a:r>
              <a:rPr lang="en-US" sz="3200" dirty="0"/>
              <a:t>Boredom and Love </a:t>
            </a:r>
            <a:br>
              <a:rPr lang="en-US" sz="3200" dirty="0"/>
            </a:br>
            <a:r>
              <a:rPr lang="en-US" sz="3200" dirty="0"/>
              <a:t>of excitement</a:t>
            </a:r>
          </a:p>
          <a:p>
            <a:r>
              <a:rPr lang="en-US" sz="3200" dirty="0"/>
              <a:t>Selfishness and </a:t>
            </a:r>
            <a:br>
              <a:rPr lang="en-US" sz="3200" dirty="0"/>
            </a:br>
            <a:r>
              <a:rPr lang="en-US" sz="3200" dirty="0"/>
              <a:t>intelligence</a:t>
            </a:r>
            <a:endParaRPr lang="tr-TR" sz="3200" dirty="0"/>
          </a:p>
          <a:p>
            <a:endParaRPr lang="tr-TR" dirty="0"/>
          </a:p>
        </p:txBody>
      </p:sp>
      <p:grpSp>
        <p:nvGrpSpPr>
          <p:cNvPr id="5" name="Group 4">
            <a:extLst>
              <a:ext uri="{FF2B5EF4-FFF2-40B4-BE49-F238E27FC236}">
                <a16:creationId xmlns:a16="http://schemas.microsoft.com/office/drawing/2014/main" id="{D2B698AE-960E-4926-A0E9-8B7BA34CD2B4}"/>
              </a:ext>
            </a:extLst>
          </p:cNvPr>
          <p:cNvGrpSpPr/>
          <p:nvPr/>
        </p:nvGrpSpPr>
        <p:grpSpPr>
          <a:xfrm>
            <a:off x="4266662" y="3000374"/>
            <a:ext cx="3940181" cy="3252849"/>
            <a:chOff x="7949293" y="3243717"/>
            <a:chExt cx="3940181" cy="3252849"/>
          </a:xfrm>
        </p:grpSpPr>
        <p:pic>
          <p:nvPicPr>
            <p:cNvPr id="1026" name="Picture 2" descr="Maslow Hierarchy of Needs">
              <a:extLst>
                <a:ext uri="{FF2B5EF4-FFF2-40B4-BE49-F238E27FC236}">
                  <a16:creationId xmlns:a16="http://schemas.microsoft.com/office/drawing/2014/main" id="{D4688D79-EDE1-4DB4-BD15-71DCA73D8CAB}"/>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293" y="3243717"/>
              <a:ext cx="3940181" cy="29332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9E7835-668A-44DA-9318-1B8EB036A446}"/>
                </a:ext>
              </a:extLst>
            </p:cNvPr>
            <p:cNvSpPr txBox="1"/>
            <p:nvPr/>
          </p:nvSpPr>
          <p:spPr>
            <a:xfrm>
              <a:off x="8385545" y="6127234"/>
              <a:ext cx="2973892" cy="369332"/>
            </a:xfrm>
            <a:prstGeom prst="rect">
              <a:avLst/>
            </a:prstGeom>
            <a:noFill/>
          </p:spPr>
          <p:txBody>
            <a:bodyPr wrap="square" rtlCol="0">
              <a:spAutoFit/>
            </a:bodyPr>
            <a:lstStyle/>
            <a:p>
              <a:r>
                <a:rPr lang="en-US" dirty="0"/>
                <a:t>Maslow’s Hierarchy of needs</a:t>
              </a:r>
              <a:endParaRPr lang="tr-TR" dirty="0"/>
            </a:p>
          </p:txBody>
        </p:sp>
      </p:grpSp>
      <p:graphicFrame>
        <p:nvGraphicFramePr>
          <p:cNvPr id="7" name="Diagram 6">
            <a:extLst>
              <a:ext uri="{FF2B5EF4-FFF2-40B4-BE49-F238E27FC236}">
                <a16:creationId xmlns:a16="http://schemas.microsoft.com/office/drawing/2014/main" id="{AA7C2C58-90F1-4707-A368-2DB07C1ECD14}"/>
              </a:ext>
            </a:extLst>
          </p:cNvPr>
          <p:cNvGraphicFramePr/>
          <p:nvPr>
            <p:extLst>
              <p:ext uri="{D42A27DB-BD31-4B8C-83A1-F6EECF244321}">
                <p14:modId xmlns:p14="http://schemas.microsoft.com/office/powerpoint/2010/main" val="3080650752"/>
              </p:ext>
            </p:extLst>
          </p:nvPr>
        </p:nvGraphicFramePr>
        <p:xfrm>
          <a:off x="6915151" y="3000374"/>
          <a:ext cx="4936330" cy="29015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94258C7A-95D8-4D7D-A078-C8F623AB4DA8}"/>
              </a:ext>
            </a:extLst>
          </p:cNvPr>
          <p:cNvSpPr txBox="1"/>
          <p:nvPr/>
        </p:nvSpPr>
        <p:spPr>
          <a:xfrm>
            <a:off x="8877589" y="5904143"/>
            <a:ext cx="2973892" cy="369332"/>
          </a:xfrm>
          <a:prstGeom prst="rect">
            <a:avLst/>
          </a:prstGeom>
          <a:noFill/>
        </p:spPr>
        <p:txBody>
          <a:bodyPr wrap="square" rtlCol="0">
            <a:spAutoFit/>
          </a:bodyPr>
          <a:lstStyle/>
          <a:p>
            <a:r>
              <a:rPr lang="en-US" dirty="0"/>
              <a:t>Work environment mapping</a:t>
            </a:r>
            <a:endParaRPr lang="tr-TR" dirty="0"/>
          </a:p>
        </p:txBody>
      </p:sp>
    </p:spTree>
    <p:extLst>
      <p:ext uri="{BB962C8B-B14F-4D97-AF65-F5344CB8AC3E}">
        <p14:creationId xmlns:p14="http://schemas.microsoft.com/office/powerpoint/2010/main" val="2875242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descr="inline, fit">
            <a:extLst>
              <a:ext uri="{FF2B5EF4-FFF2-40B4-BE49-F238E27FC236}">
                <a16:creationId xmlns:a16="http://schemas.microsoft.com/office/drawing/2014/main" id="{FCF2D358-7D80-4B82-9C59-B4D6C62CE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170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8" name="Picture 6" descr="http://illustrations.sociocracy30.org/img/en/framework/design-goals.png">
            <a:extLst>
              <a:ext uri="{FF2B5EF4-FFF2-40B4-BE49-F238E27FC236}">
                <a16:creationId xmlns:a16="http://schemas.microsoft.com/office/drawing/2014/main" id="{789409E2-1915-478E-8E2D-E72DECC7E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8707" y="714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6">
            <a:extLst>
              <a:ext uri="{FF2B5EF4-FFF2-40B4-BE49-F238E27FC236}">
                <a16:creationId xmlns:a16="http://schemas.microsoft.com/office/drawing/2014/main" id="{60472505-15F9-4C1C-9A9D-D7D2E07DFA1F}"/>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39505" t="10431" b="10099"/>
          <a:stretch/>
        </p:blipFill>
        <p:spPr>
          <a:xfrm>
            <a:off x="0" y="0"/>
            <a:ext cx="4824414" cy="6858000"/>
          </a:xfrm>
          <a:prstGeom prst="round2DiagRect">
            <a:avLst/>
          </a:prstGeom>
        </p:spPr>
      </p:pic>
      <p:sp>
        <p:nvSpPr>
          <p:cNvPr id="15" name="Title 1">
            <a:extLst>
              <a:ext uri="{FF2B5EF4-FFF2-40B4-BE49-F238E27FC236}">
                <a16:creationId xmlns:a16="http://schemas.microsoft.com/office/drawing/2014/main" id="{0D68254D-1C0F-4E65-B8BF-3B0E9CDEC8BD}"/>
              </a:ext>
            </a:extLst>
          </p:cNvPr>
          <p:cNvSpPr txBox="1">
            <a:spLocks/>
          </p:cNvSpPr>
          <p:nvPr/>
        </p:nvSpPr>
        <p:spPr>
          <a:xfrm>
            <a:off x="57150" y="3105466"/>
            <a:ext cx="4047461" cy="64706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solidFill>
                  <a:srgbClr val="000000"/>
                </a:solidFill>
                <a:latin typeface="Segoe UI" panose="020B0502040204020203" pitchFamily="34" charset="0"/>
                <a:cs typeface="Segoe UI" panose="020B0502040204020203" pitchFamily="34" charset="0"/>
              </a:rPr>
              <a:t>DESIGN GOALS</a:t>
            </a:r>
          </a:p>
        </p:txBody>
      </p:sp>
    </p:spTree>
    <p:extLst>
      <p:ext uri="{BB962C8B-B14F-4D97-AF65-F5344CB8AC3E}">
        <p14:creationId xmlns:p14="http://schemas.microsoft.com/office/powerpoint/2010/main" val="1897804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9C0FD-5920-4EF4-BE95-39041709216A}"/>
              </a:ext>
            </a:extLst>
          </p:cNvPr>
          <p:cNvPicPr>
            <a:picLocks noChangeAspect="1"/>
          </p:cNvPicPr>
          <p:nvPr/>
        </p:nvPicPr>
        <p:blipFill>
          <a:blip r:embed="rId3"/>
          <a:stretch>
            <a:fillRect/>
          </a:stretch>
        </p:blipFill>
        <p:spPr>
          <a:xfrm>
            <a:off x="190883" y="0"/>
            <a:ext cx="11323674" cy="6858000"/>
          </a:xfrm>
          <a:prstGeom prst="rect">
            <a:avLst/>
          </a:prstGeom>
        </p:spPr>
      </p:pic>
    </p:spTree>
    <p:extLst>
      <p:ext uri="{BB962C8B-B14F-4D97-AF65-F5344CB8AC3E}">
        <p14:creationId xmlns:p14="http://schemas.microsoft.com/office/powerpoint/2010/main" val="654362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C41DB219-3787-41D4-856C-138B3F53E2C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9505" t="10431" b="10099"/>
          <a:stretch/>
        </p:blipFill>
        <p:spPr>
          <a:xfrm>
            <a:off x="0" y="0"/>
            <a:ext cx="4824414" cy="6858000"/>
          </a:xfrm>
          <a:prstGeom prst="round2DiagRect">
            <a:avLst/>
          </a:prstGeom>
        </p:spPr>
      </p:pic>
      <p:sp>
        <p:nvSpPr>
          <p:cNvPr id="15" name="Title 1">
            <a:extLst>
              <a:ext uri="{FF2B5EF4-FFF2-40B4-BE49-F238E27FC236}">
                <a16:creationId xmlns:a16="http://schemas.microsoft.com/office/drawing/2014/main" id="{8BEF85C4-EB11-49D9-8162-37CBD622A807}"/>
              </a:ext>
            </a:extLst>
          </p:cNvPr>
          <p:cNvSpPr txBox="1">
            <a:spLocks/>
          </p:cNvSpPr>
          <p:nvPr/>
        </p:nvSpPr>
        <p:spPr>
          <a:xfrm>
            <a:off x="0" y="2696207"/>
            <a:ext cx="4047461" cy="184721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solidFill>
                  <a:srgbClr val="000000"/>
                </a:solidFill>
                <a:latin typeface="Segoe UI" panose="020B0502040204020203" pitchFamily="34" charset="0"/>
                <a:cs typeface="Segoe UI" panose="020B0502040204020203" pitchFamily="34" charset="0"/>
              </a:rPr>
              <a:t>SOCIOCRACY 3.0</a:t>
            </a:r>
            <a:br>
              <a:rPr lang="en-US" sz="3700" b="1" dirty="0">
                <a:solidFill>
                  <a:srgbClr val="000000"/>
                </a:solidFill>
                <a:latin typeface="Segoe UI" panose="020B0502040204020203" pitchFamily="34" charset="0"/>
                <a:cs typeface="Segoe UI" panose="020B0502040204020203" pitchFamily="34" charset="0"/>
              </a:rPr>
            </a:br>
            <a:r>
              <a:rPr lang="en-US" sz="3700" b="1" dirty="0">
                <a:solidFill>
                  <a:srgbClr val="000000"/>
                </a:solidFill>
                <a:latin typeface="Segoe UI" panose="020B0502040204020203" pitchFamily="34" charset="0"/>
                <a:cs typeface="Segoe UI" panose="020B0502040204020203" pitchFamily="34" charset="0"/>
              </a:rPr>
              <a:t>           (S3)</a:t>
            </a:r>
          </a:p>
        </p:txBody>
      </p:sp>
      <p:sp>
        <p:nvSpPr>
          <p:cNvPr id="18" name="Content Placeholder 2">
            <a:extLst>
              <a:ext uri="{FF2B5EF4-FFF2-40B4-BE49-F238E27FC236}">
                <a16:creationId xmlns:a16="http://schemas.microsoft.com/office/drawing/2014/main" id="{6B407A59-FF1B-4826-B7C7-93DC78929012}"/>
              </a:ext>
            </a:extLst>
          </p:cNvPr>
          <p:cNvSpPr txBox="1">
            <a:spLocks/>
          </p:cNvSpPr>
          <p:nvPr/>
        </p:nvSpPr>
        <p:spPr>
          <a:xfrm>
            <a:off x="4824414" y="813683"/>
            <a:ext cx="6903908" cy="523063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rPr>
              <a:t>An Open Framework helps any kind of community to become more </a:t>
            </a:r>
          </a:p>
          <a:p>
            <a:pPr lvl="1"/>
            <a:r>
              <a:rPr lang="en-US" sz="2000" dirty="0">
                <a:solidFill>
                  <a:srgbClr val="000000"/>
                </a:solidFill>
              </a:rPr>
              <a:t>Effective</a:t>
            </a:r>
          </a:p>
          <a:p>
            <a:pPr lvl="1"/>
            <a:r>
              <a:rPr lang="en-US" sz="2000" dirty="0">
                <a:solidFill>
                  <a:srgbClr val="000000"/>
                </a:solidFill>
              </a:rPr>
              <a:t>Agile</a:t>
            </a:r>
          </a:p>
          <a:p>
            <a:pPr lvl="1"/>
            <a:r>
              <a:rPr lang="en-US" sz="2000" dirty="0">
                <a:solidFill>
                  <a:srgbClr val="000000"/>
                </a:solidFill>
              </a:rPr>
              <a:t>Resilient</a:t>
            </a:r>
          </a:p>
          <a:p>
            <a:pPr marL="457200" lvl="1" indent="0">
              <a:buNone/>
            </a:pPr>
            <a:endParaRPr lang="en-US" sz="2000" dirty="0">
              <a:solidFill>
                <a:srgbClr val="000000"/>
              </a:solidFill>
            </a:endParaRPr>
          </a:p>
          <a:p>
            <a:pPr marL="230400"/>
            <a:r>
              <a:rPr lang="en-US" sz="2400" dirty="0">
                <a:solidFill>
                  <a:srgbClr val="000000"/>
                </a:solidFill>
              </a:rPr>
              <a:t>S3 patterns creates positive open environments for individuals, teams and whole organizations, by enabling people to..:</a:t>
            </a:r>
          </a:p>
          <a:p>
            <a:pPr marL="687600" lvl="1"/>
            <a:r>
              <a:rPr lang="en-US" sz="2000" dirty="0">
                <a:solidFill>
                  <a:srgbClr val="000000"/>
                </a:solidFill>
              </a:rPr>
              <a:t>dynamically steer and evolve their organizations.</a:t>
            </a:r>
          </a:p>
          <a:p>
            <a:pPr marL="687600" lvl="1"/>
            <a:r>
              <a:rPr lang="en-US" sz="2000" dirty="0">
                <a:solidFill>
                  <a:srgbClr val="000000"/>
                </a:solidFill>
              </a:rPr>
              <a:t>learn, transform and grow</a:t>
            </a:r>
          </a:p>
          <a:p>
            <a:pPr marL="687600" lvl="1"/>
            <a:r>
              <a:rPr lang="en-US" sz="2000" dirty="0">
                <a:solidFill>
                  <a:srgbClr val="000000"/>
                </a:solidFill>
              </a:rPr>
              <a:t>make the best use of the skills already present</a:t>
            </a:r>
          </a:p>
          <a:p>
            <a:pPr marL="687600" lvl="1"/>
            <a:r>
              <a:rPr lang="en-US" sz="2000" dirty="0">
                <a:solidFill>
                  <a:srgbClr val="000000"/>
                </a:solidFill>
              </a:rPr>
              <a:t>grow flexible organizational structures in support of effective flow of information.</a:t>
            </a:r>
          </a:p>
          <a:p>
            <a:pPr marL="687600" lvl="1"/>
            <a:r>
              <a:rPr lang="en-US" sz="2000" dirty="0">
                <a:solidFill>
                  <a:srgbClr val="000000"/>
                </a:solidFill>
              </a:rPr>
              <a:t>take an open, iterative approach to adoption</a:t>
            </a:r>
          </a:p>
          <a:p>
            <a:pPr marL="687600" lvl="1"/>
            <a:r>
              <a:rPr lang="en-US" sz="2000" dirty="0">
                <a:solidFill>
                  <a:srgbClr val="000000"/>
                </a:solidFill>
              </a:rPr>
              <a:t>draw on the collective intelligence of the group.</a:t>
            </a:r>
          </a:p>
        </p:txBody>
      </p:sp>
    </p:spTree>
    <p:extLst>
      <p:ext uri="{BB962C8B-B14F-4D97-AF65-F5344CB8AC3E}">
        <p14:creationId xmlns:p14="http://schemas.microsoft.com/office/powerpoint/2010/main" val="1440792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C41DB219-3787-41D4-856C-138B3F53E2C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6749" b="16880"/>
          <a:stretch/>
        </p:blipFill>
        <p:spPr>
          <a:xfrm>
            <a:off x="-1" y="10"/>
            <a:ext cx="12192000" cy="6857990"/>
          </a:xfrm>
          <a:prstGeom prst="rect">
            <a:avLst/>
          </a:prstGeom>
        </p:spPr>
      </p:pic>
      <p:sp>
        <p:nvSpPr>
          <p:cNvPr id="2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25" name="Straight Connector 24">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1A3F587-C945-4F04-A934-3B1BF5BFD436}"/>
              </a:ext>
            </a:extLst>
          </p:cNvPr>
          <p:cNvSpPr/>
          <p:nvPr/>
        </p:nvSpPr>
        <p:spPr>
          <a:xfrm>
            <a:off x="2041451" y="2892056"/>
            <a:ext cx="1181020" cy="87895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tr-TR"/>
          </a:p>
        </p:txBody>
      </p:sp>
      <p:pic>
        <p:nvPicPr>
          <p:cNvPr id="5" name="Picture 4">
            <a:extLst>
              <a:ext uri="{FF2B5EF4-FFF2-40B4-BE49-F238E27FC236}">
                <a16:creationId xmlns:a16="http://schemas.microsoft.com/office/drawing/2014/main" id="{5988A5B3-FE56-41E1-8EF1-7BC34B160269}"/>
              </a:ext>
            </a:extLst>
          </p:cNvPr>
          <p:cNvPicPr>
            <a:picLocks noChangeAspect="1"/>
          </p:cNvPicPr>
          <p:nvPr/>
        </p:nvPicPr>
        <p:blipFill>
          <a:blip r:embed="rId4"/>
          <a:stretch>
            <a:fillRect/>
          </a:stretch>
        </p:blipFill>
        <p:spPr>
          <a:xfrm>
            <a:off x="2356603" y="994091"/>
            <a:ext cx="7478792" cy="5364951"/>
          </a:xfrm>
          <a:prstGeom prst="ellipse">
            <a:avLst/>
          </a:prstGeom>
          <a:ln>
            <a:noFill/>
          </a:ln>
          <a:effectLst>
            <a:softEdge rad="112500"/>
          </a:effectLst>
        </p:spPr>
      </p:pic>
      <p:sp>
        <p:nvSpPr>
          <p:cNvPr id="12" name="Title 1">
            <a:extLst>
              <a:ext uri="{FF2B5EF4-FFF2-40B4-BE49-F238E27FC236}">
                <a16:creationId xmlns:a16="http://schemas.microsoft.com/office/drawing/2014/main" id="{16A6AD90-8DF5-4CF1-B9BE-8E2ADC586C6F}"/>
              </a:ext>
            </a:extLst>
          </p:cNvPr>
          <p:cNvSpPr>
            <a:spLocks noGrp="1"/>
          </p:cNvSpPr>
          <p:nvPr>
            <p:ph type="title"/>
          </p:nvPr>
        </p:nvSpPr>
        <p:spPr>
          <a:xfrm>
            <a:off x="2682232" y="605620"/>
            <a:ext cx="6669882" cy="652089"/>
          </a:xfrm>
        </p:spPr>
        <p:txBody>
          <a:bodyPr>
            <a:normAutofit fontScale="90000"/>
          </a:bodyPr>
          <a:lstStyle/>
          <a:p>
            <a:pPr algn="ctr"/>
            <a:r>
              <a:rPr lang="en-US" b="1" dirty="0">
                <a:solidFill>
                  <a:srgbClr val="000000"/>
                </a:solidFill>
                <a:latin typeface="Segoe UI" panose="020B0502040204020203" pitchFamily="34" charset="0"/>
                <a:cs typeface="Segoe UI" panose="020B0502040204020203" pitchFamily="34" charset="0"/>
              </a:rPr>
              <a:t>Seven Principles of Sociocracy Patterns</a:t>
            </a:r>
            <a:br>
              <a:rPr lang="en-US" b="1" dirty="0">
                <a:solidFill>
                  <a:srgbClr val="000000"/>
                </a:solidFill>
                <a:latin typeface="Segoe UI" panose="020B0502040204020203" pitchFamily="34" charset="0"/>
                <a:cs typeface="Segoe UI" panose="020B0502040204020203" pitchFamily="34" charset="0"/>
              </a:rPr>
            </a:br>
            <a:endParaRPr lang="tr-TR" dirty="0"/>
          </a:p>
        </p:txBody>
      </p:sp>
    </p:spTree>
    <p:extLst>
      <p:ext uri="{BB962C8B-B14F-4D97-AF65-F5344CB8AC3E}">
        <p14:creationId xmlns:p14="http://schemas.microsoft.com/office/powerpoint/2010/main" val="2703642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right,fit">
            <a:extLst>
              <a:ext uri="{FF2B5EF4-FFF2-40B4-BE49-F238E27FC236}">
                <a16:creationId xmlns:a16="http://schemas.microsoft.com/office/drawing/2014/main" id="{32C1046D-888B-476A-BF11-A3982A724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01" y="1191104"/>
            <a:ext cx="4971197" cy="323183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ight,fit">
            <a:extLst>
              <a:ext uri="{FF2B5EF4-FFF2-40B4-BE49-F238E27FC236}">
                <a16:creationId xmlns:a16="http://schemas.microsoft.com/office/drawing/2014/main" id="{A4FA49E2-6035-4EAB-8B52-9838A19D1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6233" y="3649717"/>
            <a:ext cx="2970879" cy="28699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ABDA67-0E4A-4AE7-9F34-AD61C6C49DC0}"/>
              </a:ext>
            </a:extLst>
          </p:cNvPr>
          <p:cNvSpPr>
            <a:spLocks noGrp="1"/>
          </p:cNvSpPr>
          <p:nvPr>
            <p:ph type="title"/>
          </p:nvPr>
        </p:nvSpPr>
        <p:spPr>
          <a:xfrm>
            <a:off x="267112" y="150813"/>
            <a:ext cx="10515600" cy="1325563"/>
          </a:xfrm>
        </p:spPr>
        <p:txBody>
          <a:bodyPr/>
          <a:lstStyle/>
          <a:p>
            <a:r>
              <a:rPr lang="en-US" b="1" dirty="0">
                <a:latin typeface="Segoe UI" panose="020B0502040204020203" pitchFamily="34" charset="0"/>
                <a:cs typeface="Segoe UI" panose="020B0502040204020203" pitchFamily="34" charset="0"/>
              </a:rPr>
              <a:t>CIRCLE ORGANIZATION</a:t>
            </a:r>
            <a:endParaRPr lang="tr-TR" b="1"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F3578ACF-1605-4F5D-8F63-D33D874BFC88}"/>
              </a:ext>
            </a:extLst>
          </p:cNvPr>
          <p:cNvPicPr>
            <a:picLocks noChangeAspect="1"/>
          </p:cNvPicPr>
          <p:nvPr/>
        </p:nvPicPr>
        <p:blipFill>
          <a:blip r:embed="rId5"/>
          <a:stretch>
            <a:fillRect/>
          </a:stretch>
        </p:blipFill>
        <p:spPr>
          <a:xfrm>
            <a:off x="7466622" y="68960"/>
            <a:ext cx="3661300" cy="303146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 name="Picture 3">
            <a:extLst>
              <a:ext uri="{FF2B5EF4-FFF2-40B4-BE49-F238E27FC236}">
                <a16:creationId xmlns:a16="http://schemas.microsoft.com/office/drawing/2014/main" id="{00314390-D376-4A8B-B477-40FDEFE088A7}"/>
              </a:ext>
            </a:extLst>
          </p:cNvPr>
          <p:cNvPicPr>
            <a:picLocks noChangeAspect="1"/>
          </p:cNvPicPr>
          <p:nvPr/>
        </p:nvPicPr>
        <p:blipFill>
          <a:blip r:embed="rId6"/>
          <a:stretch>
            <a:fillRect/>
          </a:stretch>
        </p:blipFill>
        <p:spPr>
          <a:xfrm>
            <a:off x="5140098" y="3429000"/>
            <a:ext cx="2780488" cy="277723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47384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TotalTime>
  <Words>1731</Words>
  <Application>Microsoft Office PowerPoint</Application>
  <PresentationFormat>Widescreen</PresentationFormat>
  <Paragraphs>282</Paragraphs>
  <Slides>24</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Arial Nova</vt:lpstr>
      <vt:lpstr>Calibri</vt:lpstr>
      <vt:lpstr>Calibri Light</vt:lpstr>
      <vt:lpstr>Segoe UI</vt:lpstr>
      <vt:lpstr>Office Theme</vt:lpstr>
      <vt:lpstr>IMPROVING EFFICIENCY WITH OPEN ORGANIZATIONAL PRACTICES  Barbaros Günay</vt:lpstr>
      <vt:lpstr>PowerPoint Presentation</vt:lpstr>
      <vt:lpstr>Human Activity and desires</vt:lpstr>
      <vt:lpstr>PowerPoint Presentation</vt:lpstr>
      <vt:lpstr>PowerPoint Presentation</vt:lpstr>
      <vt:lpstr>PowerPoint Presentation</vt:lpstr>
      <vt:lpstr>PowerPoint Presentation</vt:lpstr>
      <vt:lpstr>Seven Principles of Sociocracy Patterns </vt:lpstr>
      <vt:lpstr>CIRCLE ORGANIZATION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PIXEL FACTORY</vt:lpstr>
      <vt:lpstr>PIXEL FACTORY WITH HIERARCHY</vt:lpstr>
      <vt:lpstr>PIXEL FACTORY WITH HIERARCHY- QUICK DEMO</vt:lpstr>
      <vt:lpstr>PIXEL FACTORY WITH SOCIOCRACY</vt:lpstr>
      <vt:lpstr>PIXEL FACTORY WITH SOCICRACY - QUICK DEMO</vt:lpstr>
      <vt:lpstr>BENEFITS OF OPEN SOURCE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EFFICIANCY WITH OPEN ORGANIZATIONAL PRACTICES  Barbaros Günay</dc:title>
  <dc:creator>Barbaros Gunay</dc:creator>
  <cp:lastModifiedBy>Barbaros Gunay</cp:lastModifiedBy>
  <cp:revision>26</cp:revision>
  <dcterms:created xsi:type="dcterms:W3CDTF">2018-10-09T11:56:04Z</dcterms:created>
  <dcterms:modified xsi:type="dcterms:W3CDTF">2018-10-14T18:09:08Z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barbg@microsoft.com</vt:lpwstr>
  </property>
  <property fmtid="{D5CDD505-2E9C-101B-9397-08002B2CF9AE}" pid="5" name="MSIP_Label_f42aa342-8706-4288-bd11-ebb85995028c_SetDate">
    <vt:lpwstr>2018-10-09T12:03:33.9819868Z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